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10.svg" ContentType="image/svg+xml"/>
  <Override PartName="/ppt/media/image113.svg" ContentType="image/svg+xml"/>
  <Override PartName="/ppt/media/image115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6.svg" ContentType="image/svg+xml"/>
  <Override PartName="/ppt/media/image48.svg" ContentType="image/svg+xml"/>
  <Override PartName="/ppt/media/image5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media/image60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7.svg" ContentType="image/svg+xml"/>
  <Override PartName="/ppt/media/image70.svg" ContentType="image/svg+xml"/>
  <Override PartName="/ppt/media/image73.svg" ContentType="image/svg+xml"/>
  <Override PartName="/ppt/media/image74.svg" ContentType="image/svg+xml"/>
  <Override PartName="/ppt/media/image7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25"/>
  </p:handoutMasterIdLst>
  <p:sldIdLst>
    <p:sldId id="256" r:id="rId3"/>
    <p:sldId id="257" r:id="rId4"/>
    <p:sldId id="258" r:id="rId5"/>
    <p:sldId id="259" r:id="rId6"/>
    <p:sldId id="261" r:id="rId7"/>
    <p:sldId id="262" r:id="rId8"/>
    <p:sldId id="269" r:id="rId9"/>
    <p:sldId id="280" r:id="rId10"/>
    <p:sldId id="287" r:id="rId11"/>
    <p:sldId id="286" r:id="rId12"/>
    <p:sldId id="279" r:id="rId13"/>
    <p:sldId id="282" r:id="rId15"/>
    <p:sldId id="289" r:id="rId16"/>
    <p:sldId id="265" r:id="rId17"/>
    <p:sldId id="276" r:id="rId18"/>
    <p:sldId id="284" r:id="rId19"/>
    <p:sldId id="270" r:id="rId20"/>
    <p:sldId id="263" r:id="rId21"/>
    <p:sldId id="264" r:id="rId22"/>
    <p:sldId id="260" r:id="rId23"/>
    <p:sldId id="275" r:id="rId24"/>
  </p:sldIdLst>
  <p:sldSz cx="18288000" cy="10287000"/>
  <p:notesSz cx="6858000" cy="9144000"/>
  <p:embeddedFontLst>
    <p:embeddedFont>
      <p:font typeface="思源宋体-粗体 Bold" panose="02020700000000000000" charset="-122"/>
      <p:bold r:id="rId29"/>
    </p:embeddedFont>
    <p:embeddedFont>
      <p:font typeface="モトヤ古印体 Bold" panose="03000600000000000000" charset="-128"/>
      <p:bold r:id="rId30"/>
    </p:embeddedFont>
    <p:embeddedFont>
      <p:font typeface="思源宋体-粗体" panose="02020600000000000000" charset="-122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Marlett" charset="0"/>
      <p:regular r:id="rId36"/>
    </p:embeddedFont>
    <p:embeddedFont>
      <p:font typeface="汉仪君黑-45简" panose="020B0604020202020204" charset="-122"/>
      <p:regular r:id="rId37"/>
    </p:embeddedFont>
    <p:embeddedFont>
      <p:font typeface="方正小标宋_GBK" panose="02000000000000000000" charset="-122"/>
      <p:regular r:id="rId38"/>
    </p:embeddedFont>
    <p:embeddedFont>
      <p:font typeface="兰米粗楷简体" panose="02000503000000000000" charset="-122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9C4"/>
    <a:srgbClr val="D8CBB6"/>
    <a:srgbClr val="E6E0D6"/>
    <a:srgbClr val="E5DFD5"/>
    <a:srgbClr val="E0D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1" d="100"/>
          <a:sy n="51" d="100"/>
        </p:scale>
        <p:origin x="706" y="38"/>
      </p:cViewPr>
      <p:guideLst>
        <p:guide orient="horz" pos="21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319" cy="7631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"/>
          <p:cNvSpPr txBox="1"/>
          <p:nvPr userDrawn="1"/>
        </p:nvSpPr>
        <p:spPr>
          <a:xfrm>
            <a:off x="17239220" y="9663963"/>
            <a:ext cx="755643" cy="415472"/>
          </a:xfrm>
          <a:prstGeom prst="rect">
            <a:avLst/>
          </a:prstGeom>
          <a:noFill/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50" b="0" i="0" u="none" strike="noStrike" cap="none" spc="100" baseline="0">
                <a:solidFill>
                  <a:schemeClr val="accent1"/>
                </a:solidFill>
                <a:latin typeface="+mn-lt"/>
                <a:ea typeface="+mj-ea"/>
                <a:cs typeface="Marlett" charset="0"/>
                <a:sym typeface="Marlett" charset="0"/>
              </a:rPr>
            </a:fld>
            <a:endParaRPr lang="en-US" sz="1650" b="0" i="0" u="none" strike="noStrike" cap="none" spc="100" baseline="0" dirty="0">
              <a:solidFill>
                <a:schemeClr val="accent1"/>
              </a:solidFill>
              <a:latin typeface="+mn-lt"/>
              <a:ea typeface="+mj-ea"/>
              <a:cs typeface="Marlett" charset="0"/>
              <a:sym typeface="Marlett" charset="0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 rot="16200000">
            <a:off x="8195310" y="-8195310"/>
            <a:ext cx="1897380" cy="18288000"/>
          </a:xfrm>
          <a:custGeom>
            <a:avLst/>
            <a:gdLst>
              <a:gd name="connsiteX0" fmla="*/ 0 w 1125754"/>
              <a:gd name="connsiteY0" fmla="*/ 0 h 5550186"/>
              <a:gd name="connsiteX1" fmla="*/ 1125754 w 1125754"/>
              <a:gd name="connsiteY1" fmla="*/ 0 h 5550186"/>
              <a:gd name="connsiteX2" fmla="*/ 1125754 w 1125754"/>
              <a:gd name="connsiteY2" fmla="*/ 5550186 h 5550186"/>
              <a:gd name="connsiteX3" fmla="*/ 26181 w 1125754"/>
              <a:gd name="connsiteY3" fmla="*/ 5550186 h 5550186"/>
              <a:gd name="connsiteX4" fmla="*/ 35291 w 1125754"/>
              <a:gd name="connsiteY4" fmla="*/ 5382741 h 5550186"/>
              <a:gd name="connsiteX5" fmla="*/ 183799 w 1125754"/>
              <a:gd name="connsiteY5" fmla="*/ 3651121 h 5550186"/>
              <a:gd name="connsiteX6" fmla="*/ 230905 w 1125754"/>
              <a:gd name="connsiteY6" fmla="*/ 3117938 h 5550186"/>
              <a:gd name="connsiteX7" fmla="*/ 163646 w 1125754"/>
              <a:gd name="connsiteY7" fmla="*/ 2627655 h 5550186"/>
              <a:gd name="connsiteX8" fmla="*/ 214519 w 1125754"/>
              <a:gd name="connsiteY8" fmla="*/ 1830571 h 5550186"/>
              <a:gd name="connsiteX9" fmla="*/ 46835 w 1125754"/>
              <a:gd name="connsiteY9" fmla="*/ 797371 h 5550186"/>
              <a:gd name="connsiteX10" fmla="*/ 21255 w 1125754"/>
              <a:gd name="connsiteY10" fmla="*/ 74041 h 555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5754" h="5550186">
                <a:moveTo>
                  <a:pt x="0" y="0"/>
                </a:moveTo>
                <a:lnTo>
                  <a:pt x="1125754" y="0"/>
                </a:lnTo>
                <a:lnTo>
                  <a:pt x="1125754" y="5550186"/>
                </a:lnTo>
                <a:lnTo>
                  <a:pt x="26181" y="5550186"/>
                </a:lnTo>
                <a:lnTo>
                  <a:pt x="35291" y="5382741"/>
                </a:lnTo>
                <a:cubicBezTo>
                  <a:pt x="66744" y="4803871"/>
                  <a:pt x="98343" y="4224268"/>
                  <a:pt x="183799" y="3651121"/>
                </a:cubicBezTo>
                <a:cubicBezTo>
                  <a:pt x="210165" y="3474241"/>
                  <a:pt x="241765" y="3296383"/>
                  <a:pt x="230905" y="3117938"/>
                </a:cubicBezTo>
                <a:cubicBezTo>
                  <a:pt x="220927" y="2953189"/>
                  <a:pt x="174994" y="2792305"/>
                  <a:pt x="163646" y="2627655"/>
                </a:cubicBezTo>
                <a:cubicBezTo>
                  <a:pt x="145351" y="2361748"/>
                  <a:pt x="217796" y="2097113"/>
                  <a:pt x="214519" y="1830571"/>
                </a:cubicBezTo>
                <a:cubicBezTo>
                  <a:pt x="210165" y="1478719"/>
                  <a:pt x="74815" y="1146189"/>
                  <a:pt x="46835" y="797371"/>
                </a:cubicBezTo>
                <a:cubicBezTo>
                  <a:pt x="26034" y="537353"/>
                  <a:pt x="76427" y="318755"/>
                  <a:pt x="21255" y="74041"/>
                </a:cubicBezTo>
                <a:close/>
              </a:path>
            </a:pathLst>
          </a:custGeom>
          <a:solidFill>
            <a:srgbClr val="E7D9D3">
              <a:alpha val="50000"/>
            </a:srgbClr>
          </a:solidFill>
          <a:ln w="39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2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7.svg"/><Relationship Id="rId16" Type="http://schemas.openxmlformats.org/officeDocument/2006/relationships/image" Target="../media/image16.png"/><Relationship Id="rId15" Type="http://schemas.openxmlformats.org/officeDocument/2006/relationships/image" Target="../media/image15.svg"/><Relationship Id="rId14" Type="http://schemas.openxmlformats.org/officeDocument/2006/relationships/image" Target="../media/image14.png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slide" Target="slide12.xml"/><Relationship Id="rId3" Type="http://schemas.openxmlformats.org/officeDocument/2006/relationships/image" Target="../media/image77.png"/><Relationship Id="rId2" Type="http://schemas.openxmlformats.org/officeDocument/2006/relationships/slide" Target="slide1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80.png"/><Relationship Id="rId3" Type="http://schemas.openxmlformats.org/officeDocument/2006/relationships/image" Target="../media/image74.svg"/><Relationship Id="rId2" Type="http://schemas.openxmlformats.org/officeDocument/2006/relationships/image" Target="../media/image79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svg"/><Relationship Id="rId8" Type="http://schemas.openxmlformats.org/officeDocument/2006/relationships/image" Target="../media/image84.png"/><Relationship Id="rId7" Type="http://schemas.openxmlformats.org/officeDocument/2006/relationships/image" Target="../media/image25.svg"/><Relationship Id="rId6" Type="http://schemas.openxmlformats.org/officeDocument/2006/relationships/image" Target="../media/image83.png"/><Relationship Id="rId5" Type="http://schemas.openxmlformats.org/officeDocument/2006/relationships/image" Target="../media/image23.svg"/><Relationship Id="rId4" Type="http://schemas.openxmlformats.org/officeDocument/2006/relationships/image" Target="../media/image82.png"/><Relationship Id="rId3" Type="http://schemas.openxmlformats.org/officeDocument/2006/relationships/image" Target="../media/image21.svg"/><Relationship Id="rId2" Type="http://schemas.openxmlformats.org/officeDocument/2006/relationships/image" Target="../media/image8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81.png"/><Relationship Id="rId7" Type="http://schemas.openxmlformats.org/officeDocument/2006/relationships/image" Target="../media/image33.svg"/><Relationship Id="rId6" Type="http://schemas.openxmlformats.org/officeDocument/2006/relationships/image" Target="../media/image87.png"/><Relationship Id="rId5" Type="http://schemas.openxmlformats.org/officeDocument/2006/relationships/image" Target="../media/image31.svg"/><Relationship Id="rId4" Type="http://schemas.openxmlformats.org/officeDocument/2006/relationships/image" Target="../media/image86.png"/><Relationship Id="rId3" Type="http://schemas.openxmlformats.org/officeDocument/2006/relationships/image" Target="../media/image29.sv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17.svg"/><Relationship Id="rId23" Type="http://schemas.openxmlformats.org/officeDocument/2006/relationships/image" Target="../media/image93.png"/><Relationship Id="rId22" Type="http://schemas.openxmlformats.org/officeDocument/2006/relationships/image" Target="../media/image44.png"/><Relationship Id="rId21" Type="http://schemas.openxmlformats.org/officeDocument/2006/relationships/image" Target="../media/image43.svg"/><Relationship Id="rId20" Type="http://schemas.openxmlformats.org/officeDocument/2006/relationships/image" Target="../media/image92.png"/><Relationship Id="rId2" Type="http://schemas.openxmlformats.org/officeDocument/2006/relationships/image" Target="../media/image85.png"/><Relationship Id="rId19" Type="http://schemas.openxmlformats.org/officeDocument/2006/relationships/image" Target="../media/image41.svg"/><Relationship Id="rId18" Type="http://schemas.openxmlformats.org/officeDocument/2006/relationships/image" Target="../media/image91.png"/><Relationship Id="rId17" Type="http://schemas.openxmlformats.org/officeDocument/2006/relationships/image" Target="../media/image39.svg"/><Relationship Id="rId16" Type="http://schemas.openxmlformats.org/officeDocument/2006/relationships/image" Target="../media/image90.png"/><Relationship Id="rId15" Type="http://schemas.openxmlformats.org/officeDocument/2006/relationships/image" Target="../media/image37.svg"/><Relationship Id="rId14" Type="http://schemas.openxmlformats.org/officeDocument/2006/relationships/image" Target="../media/image89.png"/><Relationship Id="rId13" Type="http://schemas.openxmlformats.org/officeDocument/2006/relationships/image" Target="../media/image35.svg"/><Relationship Id="rId12" Type="http://schemas.openxmlformats.org/officeDocument/2006/relationships/image" Target="../media/image88.png"/><Relationship Id="rId11" Type="http://schemas.openxmlformats.org/officeDocument/2006/relationships/image" Target="../media/image25.svg"/><Relationship Id="rId10" Type="http://schemas.openxmlformats.org/officeDocument/2006/relationships/image" Target="../media/image83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100.png"/><Relationship Id="rId7" Type="http://schemas.openxmlformats.org/officeDocument/2006/relationships/image" Target="../media/image58.svg"/><Relationship Id="rId6" Type="http://schemas.openxmlformats.org/officeDocument/2006/relationships/image" Target="../media/image99.png"/><Relationship Id="rId5" Type="http://schemas.openxmlformats.org/officeDocument/2006/relationships/image" Target="../media/image56.svg"/><Relationship Id="rId4" Type="http://schemas.openxmlformats.org/officeDocument/2006/relationships/image" Target="../media/image98.png"/><Relationship Id="rId3" Type="http://schemas.openxmlformats.org/officeDocument/2006/relationships/image" Target="../media/image54.sv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4.png"/><Relationship Id="rId25" Type="http://schemas.openxmlformats.org/officeDocument/2006/relationships/image" Target="../media/image68.svg"/><Relationship Id="rId24" Type="http://schemas.openxmlformats.org/officeDocument/2006/relationships/image" Target="../media/image106.png"/><Relationship Id="rId23" Type="http://schemas.openxmlformats.org/officeDocument/2006/relationships/image" Target="../media/image17.svg"/><Relationship Id="rId22" Type="http://schemas.openxmlformats.org/officeDocument/2006/relationships/image" Target="../media/image93.png"/><Relationship Id="rId21" Type="http://schemas.openxmlformats.org/officeDocument/2006/relationships/image" Target="../media/image66.svg"/><Relationship Id="rId20" Type="http://schemas.openxmlformats.org/officeDocument/2006/relationships/image" Target="../media/image105.png"/><Relationship Id="rId2" Type="http://schemas.openxmlformats.org/officeDocument/2006/relationships/image" Target="../media/image97.png"/><Relationship Id="rId19" Type="http://schemas.openxmlformats.org/officeDocument/2006/relationships/image" Target="../media/image41.svg"/><Relationship Id="rId18" Type="http://schemas.openxmlformats.org/officeDocument/2006/relationships/image" Target="../media/image91.png"/><Relationship Id="rId17" Type="http://schemas.openxmlformats.org/officeDocument/2006/relationships/image" Target="../media/image64.svg"/><Relationship Id="rId16" Type="http://schemas.openxmlformats.org/officeDocument/2006/relationships/image" Target="../media/image104.png"/><Relationship Id="rId15" Type="http://schemas.openxmlformats.org/officeDocument/2006/relationships/image" Target="../media/image62.svg"/><Relationship Id="rId14" Type="http://schemas.openxmlformats.org/officeDocument/2006/relationships/image" Target="../media/image103.png"/><Relationship Id="rId13" Type="http://schemas.openxmlformats.org/officeDocument/2006/relationships/image" Target="../media/image60.svg"/><Relationship Id="rId12" Type="http://schemas.openxmlformats.org/officeDocument/2006/relationships/image" Target="../media/image102.png"/><Relationship Id="rId11" Type="http://schemas.openxmlformats.org/officeDocument/2006/relationships/image" Target="../media/image7.svg"/><Relationship Id="rId10" Type="http://schemas.openxmlformats.org/officeDocument/2006/relationships/image" Target="../media/image101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jpeg"/><Relationship Id="rId3" Type="http://schemas.openxmlformats.org/officeDocument/2006/relationships/image" Target="../media/image107.jpeg"/><Relationship Id="rId2" Type="http://schemas.openxmlformats.org/officeDocument/2006/relationships/image" Target="../media/image50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tags" Target="../tags/tag2.x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27.svg"/><Relationship Id="rId26" Type="http://schemas.openxmlformats.org/officeDocument/2006/relationships/image" Target="../media/image26.png"/><Relationship Id="rId25" Type="http://schemas.openxmlformats.org/officeDocument/2006/relationships/image" Target="../media/image25.svg"/><Relationship Id="rId24" Type="http://schemas.openxmlformats.org/officeDocument/2006/relationships/image" Target="../media/image24.png"/><Relationship Id="rId23" Type="http://schemas.openxmlformats.org/officeDocument/2006/relationships/image" Target="../media/image23.svg"/><Relationship Id="rId22" Type="http://schemas.openxmlformats.org/officeDocument/2006/relationships/image" Target="../media/image22.png"/><Relationship Id="rId21" Type="http://schemas.openxmlformats.org/officeDocument/2006/relationships/image" Target="../media/image21.svg"/><Relationship Id="rId20" Type="http://schemas.openxmlformats.org/officeDocument/2006/relationships/image" Target="../media/image20.png"/><Relationship Id="rId2" Type="http://schemas.openxmlformats.org/officeDocument/2006/relationships/tags" Target="../tags/tag1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71.png"/><Relationship Id="rId3" Type="http://schemas.openxmlformats.org/officeDocument/2006/relationships/tags" Target="../tags/tag79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78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111.png"/><Relationship Id="rId7" Type="http://schemas.openxmlformats.org/officeDocument/2006/relationships/image" Target="../media/image25.svg"/><Relationship Id="rId6" Type="http://schemas.openxmlformats.org/officeDocument/2006/relationships/image" Target="../media/image83.png"/><Relationship Id="rId5" Type="http://schemas.openxmlformats.org/officeDocument/2006/relationships/image" Target="../media/image27.svg"/><Relationship Id="rId4" Type="http://schemas.openxmlformats.org/officeDocument/2006/relationships/image" Target="../media/image84.png"/><Relationship Id="rId3" Type="http://schemas.openxmlformats.org/officeDocument/2006/relationships/image" Target="../media/image21.svg"/><Relationship Id="rId2" Type="http://schemas.openxmlformats.org/officeDocument/2006/relationships/image" Target="../media/image81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7.svg"/><Relationship Id="rId16" Type="http://schemas.openxmlformats.org/officeDocument/2006/relationships/image" Target="../media/image93.png"/><Relationship Id="rId15" Type="http://schemas.openxmlformats.org/officeDocument/2006/relationships/image" Target="../media/image115.svg"/><Relationship Id="rId14" Type="http://schemas.openxmlformats.org/officeDocument/2006/relationships/image" Target="../media/image114.png"/><Relationship Id="rId13" Type="http://schemas.openxmlformats.org/officeDocument/2006/relationships/image" Target="../media/image113.svg"/><Relationship Id="rId12" Type="http://schemas.openxmlformats.org/officeDocument/2006/relationships/image" Target="../media/image112.png"/><Relationship Id="rId11" Type="http://schemas.openxmlformats.org/officeDocument/2006/relationships/image" Target="../media/image23.svg"/><Relationship Id="rId10" Type="http://schemas.openxmlformats.org/officeDocument/2006/relationships/image" Target="../media/image8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17.svg"/><Relationship Id="rId23" Type="http://schemas.openxmlformats.org/officeDocument/2006/relationships/image" Target="../media/image16.png"/><Relationship Id="rId22" Type="http://schemas.openxmlformats.org/officeDocument/2006/relationships/image" Target="../media/image44.png"/><Relationship Id="rId21" Type="http://schemas.openxmlformats.org/officeDocument/2006/relationships/image" Target="../media/image43.svg"/><Relationship Id="rId20" Type="http://schemas.openxmlformats.org/officeDocument/2006/relationships/image" Target="../media/image42.png"/><Relationship Id="rId2" Type="http://schemas.openxmlformats.org/officeDocument/2006/relationships/image" Target="../media/image28.png"/><Relationship Id="rId19" Type="http://schemas.openxmlformats.org/officeDocument/2006/relationships/image" Target="../media/image41.svg"/><Relationship Id="rId18" Type="http://schemas.openxmlformats.org/officeDocument/2006/relationships/image" Target="../media/image40.png"/><Relationship Id="rId17" Type="http://schemas.openxmlformats.org/officeDocument/2006/relationships/image" Target="../media/image39.svg"/><Relationship Id="rId16" Type="http://schemas.openxmlformats.org/officeDocument/2006/relationships/image" Target="../media/image38.png"/><Relationship Id="rId15" Type="http://schemas.openxmlformats.org/officeDocument/2006/relationships/image" Target="../media/image37.svg"/><Relationship Id="rId14" Type="http://schemas.openxmlformats.org/officeDocument/2006/relationships/image" Target="../media/image36.png"/><Relationship Id="rId13" Type="http://schemas.openxmlformats.org/officeDocument/2006/relationships/image" Target="../media/image35.svg"/><Relationship Id="rId12" Type="http://schemas.openxmlformats.org/officeDocument/2006/relationships/image" Target="../media/image34.png"/><Relationship Id="rId11" Type="http://schemas.openxmlformats.org/officeDocument/2006/relationships/image" Target="../media/image25.svg"/><Relationship Id="rId10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49.jpeg"/><Relationship Id="rId7" Type="http://schemas.openxmlformats.org/officeDocument/2006/relationships/image" Target="../media/image48.svg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7.svg"/><Relationship Id="rId15" Type="http://schemas.openxmlformats.org/officeDocument/2006/relationships/image" Target="../media/image26.png"/><Relationship Id="rId14" Type="http://schemas.openxmlformats.org/officeDocument/2006/relationships/image" Target="../media/image25.svg"/><Relationship Id="rId13" Type="http://schemas.openxmlformats.org/officeDocument/2006/relationships/image" Target="../media/image24.png"/><Relationship Id="rId12" Type="http://schemas.openxmlformats.org/officeDocument/2006/relationships/image" Target="../media/image23.svg"/><Relationship Id="rId11" Type="http://schemas.openxmlformats.org/officeDocument/2006/relationships/image" Target="../media/image22.png"/><Relationship Id="rId10" Type="http://schemas.openxmlformats.org/officeDocument/2006/relationships/image" Target="../media/image21.sv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tags" Target="../tags/tag18.xml"/><Relationship Id="rId4" Type="http://schemas.openxmlformats.org/officeDocument/2006/relationships/image" Target="../media/image46.svg"/><Relationship Id="rId35" Type="http://schemas.openxmlformats.org/officeDocument/2006/relationships/slideLayout" Target="../slideLayouts/slideLayout7.xml"/><Relationship Id="rId34" Type="http://schemas.openxmlformats.org/officeDocument/2006/relationships/tags" Target="../tags/tag42.xml"/><Relationship Id="rId33" Type="http://schemas.openxmlformats.org/officeDocument/2006/relationships/tags" Target="../tags/tag41.xml"/><Relationship Id="rId32" Type="http://schemas.openxmlformats.org/officeDocument/2006/relationships/tags" Target="../tags/tag40.xml"/><Relationship Id="rId31" Type="http://schemas.openxmlformats.org/officeDocument/2006/relationships/image" Target="../media/image52.jpeg"/><Relationship Id="rId30" Type="http://schemas.openxmlformats.org/officeDocument/2006/relationships/tags" Target="../tags/tag39.xml"/><Relationship Id="rId3" Type="http://schemas.openxmlformats.org/officeDocument/2006/relationships/image" Target="../media/image45.png"/><Relationship Id="rId29" Type="http://schemas.openxmlformats.org/officeDocument/2006/relationships/tags" Target="../tags/tag38.xml"/><Relationship Id="rId28" Type="http://schemas.openxmlformats.org/officeDocument/2006/relationships/tags" Target="../tags/tag37.xml"/><Relationship Id="rId27" Type="http://schemas.openxmlformats.org/officeDocument/2006/relationships/tags" Target="../tags/tag36.xml"/><Relationship Id="rId26" Type="http://schemas.openxmlformats.org/officeDocument/2006/relationships/tags" Target="../tags/tag35.xml"/><Relationship Id="rId25" Type="http://schemas.openxmlformats.org/officeDocument/2006/relationships/tags" Target="../tags/tag34.xml"/><Relationship Id="rId24" Type="http://schemas.openxmlformats.org/officeDocument/2006/relationships/tags" Target="../tags/tag33.xml"/><Relationship Id="rId23" Type="http://schemas.openxmlformats.org/officeDocument/2006/relationships/tags" Target="../tags/tag32.xml"/><Relationship Id="rId22" Type="http://schemas.openxmlformats.org/officeDocument/2006/relationships/tags" Target="../tags/tag31.xml"/><Relationship Id="rId21" Type="http://schemas.openxmlformats.org/officeDocument/2006/relationships/image" Target="../media/image51.jpeg"/><Relationship Id="rId20" Type="http://schemas.openxmlformats.org/officeDocument/2006/relationships/tags" Target="../tags/tag30.xml"/><Relationship Id="rId2" Type="http://schemas.openxmlformats.org/officeDocument/2006/relationships/tags" Target="../tags/tag17.xml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image" Target="../media/image50.jpeg"/><Relationship Id="rId10" Type="http://schemas.openxmlformats.org/officeDocument/2006/relationships/tags" Target="../tags/tag2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2.png"/><Relationship Id="rId7" Type="http://schemas.openxmlformats.org/officeDocument/2006/relationships/image" Target="../media/image58.svg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3" Type="http://schemas.openxmlformats.org/officeDocument/2006/relationships/image" Target="../media/image54.sv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17.svg"/><Relationship Id="rId25" Type="http://schemas.openxmlformats.org/officeDocument/2006/relationships/image" Target="../media/image16.png"/><Relationship Id="rId24" Type="http://schemas.openxmlformats.org/officeDocument/2006/relationships/image" Target="../media/image44.png"/><Relationship Id="rId23" Type="http://schemas.openxmlformats.org/officeDocument/2006/relationships/image" Target="../media/image68.svg"/><Relationship Id="rId22" Type="http://schemas.openxmlformats.org/officeDocument/2006/relationships/image" Target="../media/image67.png"/><Relationship Id="rId21" Type="http://schemas.openxmlformats.org/officeDocument/2006/relationships/image" Target="../media/image66.svg"/><Relationship Id="rId20" Type="http://schemas.openxmlformats.org/officeDocument/2006/relationships/image" Target="../media/image65.png"/><Relationship Id="rId2" Type="http://schemas.openxmlformats.org/officeDocument/2006/relationships/image" Target="../media/image53.png"/><Relationship Id="rId19" Type="http://schemas.openxmlformats.org/officeDocument/2006/relationships/image" Target="../media/image41.svg"/><Relationship Id="rId18" Type="http://schemas.openxmlformats.org/officeDocument/2006/relationships/image" Target="../media/image40.png"/><Relationship Id="rId17" Type="http://schemas.openxmlformats.org/officeDocument/2006/relationships/image" Target="../media/image64.svg"/><Relationship Id="rId16" Type="http://schemas.openxmlformats.org/officeDocument/2006/relationships/image" Target="../media/image63.png"/><Relationship Id="rId15" Type="http://schemas.openxmlformats.org/officeDocument/2006/relationships/image" Target="../media/image62.svg"/><Relationship Id="rId14" Type="http://schemas.openxmlformats.org/officeDocument/2006/relationships/image" Target="../media/image61.png"/><Relationship Id="rId13" Type="http://schemas.openxmlformats.org/officeDocument/2006/relationships/image" Target="../media/image60.svg"/><Relationship Id="rId12" Type="http://schemas.openxmlformats.org/officeDocument/2006/relationships/image" Target="../media/image59.png"/><Relationship Id="rId11" Type="http://schemas.openxmlformats.org/officeDocument/2006/relationships/image" Target="../media/image7.svg"/><Relationship Id="rId10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image" Target="../media/image71.png"/><Relationship Id="rId5" Type="http://schemas.openxmlformats.org/officeDocument/2006/relationships/tags" Target="../tags/tag44.xml"/><Relationship Id="rId48" Type="http://schemas.openxmlformats.org/officeDocument/2006/relationships/slideLayout" Target="../slideLayouts/slideLayout7.xml"/><Relationship Id="rId47" Type="http://schemas.openxmlformats.org/officeDocument/2006/relationships/tags" Target="../tags/tag75.xml"/><Relationship Id="rId46" Type="http://schemas.openxmlformats.org/officeDocument/2006/relationships/tags" Target="../tags/tag74.xml"/><Relationship Id="rId45" Type="http://schemas.openxmlformats.org/officeDocument/2006/relationships/tags" Target="../tags/tag73.xml"/><Relationship Id="rId44" Type="http://schemas.openxmlformats.org/officeDocument/2006/relationships/tags" Target="../tags/tag72.xml"/><Relationship Id="rId43" Type="http://schemas.openxmlformats.org/officeDocument/2006/relationships/tags" Target="../tags/tag71.xml"/><Relationship Id="rId42" Type="http://schemas.openxmlformats.org/officeDocument/2006/relationships/tags" Target="../tags/tag70.xml"/><Relationship Id="rId41" Type="http://schemas.openxmlformats.org/officeDocument/2006/relationships/tags" Target="../tags/tag69.xml"/><Relationship Id="rId40" Type="http://schemas.openxmlformats.org/officeDocument/2006/relationships/tags" Target="../tags/tag68.xml"/><Relationship Id="rId4" Type="http://schemas.openxmlformats.org/officeDocument/2006/relationships/image" Target="../media/image70.svg"/><Relationship Id="rId39" Type="http://schemas.openxmlformats.org/officeDocument/2006/relationships/tags" Target="../tags/tag67.xml"/><Relationship Id="rId38" Type="http://schemas.openxmlformats.org/officeDocument/2006/relationships/tags" Target="../tags/tag66.xml"/><Relationship Id="rId37" Type="http://schemas.openxmlformats.org/officeDocument/2006/relationships/tags" Target="../tags/tag65.xml"/><Relationship Id="rId36" Type="http://schemas.openxmlformats.org/officeDocument/2006/relationships/tags" Target="../tags/tag64.xml"/><Relationship Id="rId35" Type="http://schemas.openxmlformats.org/officeDocument/2006/relationships/tags" Target="../tags/tag63.xml"/><Relationship Id="rId34" Type="http://schemas.openxmlformats.org/officeDocument/2006/relationships/tags" Target="../tags/tag62.xml"/><Relationship Id="rId33" Type="http://schemas.openxmlformats.org/officeDocument/2006/relationships/tags" Target="../tags/tag61.xml"/><Relationship Id="rId32" Type="http://schemas.openxmlformats.org/officeDocument/2006/relationships/tags" Target="../tags/tag60.xml"/><Relationship Id="rId31" Type="http://schemas.openxmlformats.org/officeDocument/2006/relationships/tags" Target="../tags/tag59.xml"/><Relationship Id="rId30" Type="http://schemas.openxmlformats.org/officeDocument/2006/relationships/tags" Target="../tags/tag58.xml"/><Relationship Id="rId3" Type="http://schemas.openxmlformats.org/officeDocument/2006/relationships/image" Target="../media/image69.png"/><Relationship Id="rId29" Type="http://schemas.openxmlformats.org/officeDocument/2006/relationships/tags" Target="../tags/tag57.xml"/><Relationship Id="rId28" Type="http://schemas.openxmlformats.org/officeDocument/2006/relationships/tags" Target="../tags/tag56.xml"/><Relationship Id="rId27" Type="http://schemas.openxmlformats.org/officeDocument/2006/relationships/tags" Target="../tags/tag55.xml"/><Relationship Id="rId26" Type="http://schemas.openxmlformats.org/officeDocument/2006/relationships/tags" Target="../tags/tag54.xml"/><Relationship Id="rId25" Type="http://schemas.openxmlformats.org/officeDocument/2006/relationships/tags" Target="../tags/tag53.xml"/><Relationship Id="rId24" Type="http://schemas.openxmlformats.org/officeDocument/2006/relationships/tags" Target="../tags/tag52.xml"/><Relationship Id="rId23" Type="http://schemas.openxmlformats.org/officeDocument/2006/relationships/tags" Target="../tags/tag51.xml"/><Relationship Id="rId22" Type="http://schemas.openxmlformats.org/officeDocument/2006/relationships/image" Target="../media/image33.svg"/><Relationship Id="rId21" Type="http://schemas.openxmlformats.org/officeDocument/2006/relationships/image" Target="../media/image32.png"/><Relationship Id="rId20" Type="http://schemas.openxmlformats.org/officeDocument/2006/relationships/tags" Target="../tags/tag50.xml"/><Relationship Id="rId2" Type="http://schemas.openxmlformats.org/officeDocument/2006/relationships/tags" Target="../tags/tag43.xml"/><Relationship Id="rId19" Type="http://schemas.openxmlformats.org/officeDocument/2006/relationships/image" Target="../media/image73.svg"/><Relationship Id="rId18" Type="http://schemas.openxmlformats.org/officeDocument/2006/relationships/image" Target="../media/image72.png"/><Relationship Id="rId17" Type="http://schemas.openxmlformats.org/officeDocument/2006/relationships/tags" Target="../tags/tag49.xml"/><Relationship Id="rId16" Type="http://schemas.openxmlformats.org/officeDocument/2006/relationships/image" Target="../media/image27.svg"/><Relationship Id="rId15" Type="http://schemas.openxmlformats.org/officeDocument/2006/relationships/image" Target="../media/image26.png"/><Relationship Id="rId14" Type="http://schemas.openxmlformats.org/officeDocument/2006/relationships/tags" Target="../tags/tag48.xml"/><Relationship Id="rId13" Type="http://schemas.openxmlformats.org/officeDocument/2006/relationships/image" Target="../media/image31.svg"/><Relationship Id="rId12" Type="http://schemas.openxmlformats.org/officeDocument/2006/relationships/image" Target="../media/image30.png"/><Relationship Id="rId11" Type="http://schemas.openxmlformats.org/officeDocument/2006/relationships/tags" Target="../tags/tag47.xml"/><Relationship Id="rId10" Type="http://schemas.openxmlformats.org/officeDocument/2006/relationships/image" Target="../media/image21.sv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4.png"/><Relationship Id="rId3" Type="http://schemas.openxmlformats.org/officeDocument/2006/relationships/image" Target="../media/image74.svg"/><Relationship Id="rId2" Type="http://schemas.openxmlformats.org/officeDocument/2006/relationships/image" Target="../media/image1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7.svg"/><Relationship Id="rId13" Type="http://schemas.openxmlformats.org/officeDocument/2006/relationships/image" Target="../media/image26.png"/><Relationship Id="rId12" Type="http://schemas.openxmlformats.org/officeDocument/2006/relationships/image" Target="../media/image25.svg"/><Relationship Id="rId11" Type="http://schemas.openxmlformats.org/officeDocument/2006/relationships/image" Target="../media/image24.png"/><Relationship Id="rId10" Type="http://schemas.openxmlformats.org/officeDocument/2006/relationships/image" Target="../media/image23.sv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svg"/><Relationship Id="rId8" Type="http://schemas.openxmlformats.org/officeDocument/2006/relationships/image" Target="../media/image26.png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4097" y="2924905"/>
            <a:ext cx="15115540" cy="2727802"/>
            <a:chOff x="-1109133" y="442383"/>
            <a:chExt cx="20154054" cy="3637069"/>
          </a:xfrm>
        </p:grpSpPr>
        <p:sp>
          <p:nvSpPr>
            <p:cNvPr id="4" name="TextBox 4"/>
            <p:cNvSpPr txBox="1"/>
            <p:nvPr/>
          </p:nvSpPr>
          <p:spPr>
            <a:xfrm>
              <a:off x="-1109133" y="442383"/>
              <a:ext cx="20154054" cy="23511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3755"/>
                </a:lnSpc>
              </a:pPr>
              <a:r>
                <a:rPr lang="zh-CN" altLang="en-US" sz="12700" spc="820">
                  <a:solidFill>
                    <a:srgbClr val="534048"/>
                  </a:solidFill>
                  <a:ea typeface="思源宋体-粗体 Bold" panose="02020700000000000000" charset="-122"/>
                </a:rPr>
                <a:t>千年诗意</a:t>
              </a:r>
              <a:r>
                <a:rPr lang="en-US" altLang="zh-CN" sz="12700" spc="820">
                  <a:solidFill>
                    <a:srgbClr val="534048"/>
                  </a:solidFill>
                  <a:ea typeface="思源宋体-粗体 Bold" panose="02020700000000000000" charset="-122"/>
                </a:rPr>
                <a:t>,</a:t>
              </a:r>
              <a:r>
                <a:rPr lang="zh-CN" altLang="en-US" sz="12700" spc="820">
                  <a:solidFill>
                    <a:srgbClr val="534048"/>
                  </a:solidFill>
                  <a:ea typeface="思源宋体-粗体 Bold" panose="02020700000000000000" charset="-122"/>
                </a:rPr>
                <a:t>一念及生</a:t>
              </a:r>
              <a:endParaRPr lang="zh-CN" altLang="en-US" sz="12700" spc="820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467" y="3197225"/>
              <a:ext cx="18101474" cy="882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zh-CN" altLang="en-US" sz="4400" spc="307">
                  <a:solidFill>
                    <a:srgbClr val="534048"/>
                  </a:solidFill>
                  <a:ea typeface="方正小标宋_GBK" panose="02000000000000000000" charset="-122"/>
                </a:rPr>
                <a:t>基于深度学习的古诗生成系统</a:t>
              </a:r>
              <a:endParaRPr lang="zh-CN" altLang="en-US" sz="4400" spc="307">
                <a:solidFill>
                  <a:srgbClr val="534048"/>
                </a:solidFill>
                <a:ea typeface="方正小标宋_GBK" panose="02000000000000000000" charset="-122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-2210107" y="-190570"/>
            <a:ext cx="5083054" cy="3881605"/>
          </a:xfrm>
          <a:custGeom>
            <a:avLst/>
            <a:gdLst/>
            <a:ahLst/>
            <a:cxnLst/>
            <a:rect l="l" t="t" r="r" b="b"/>
            <a:pathLst>
              <a:path w="5083054" h="3881605">
                <a:moveTo>
                  <a:pt x="0" y="0"/>
                </a:moveTo>
                <a:lnTo>
                  <a:pt x="5083054" y="0"/>
                </a:lnTo>
                <a:lnTo>
                  <a:pt x="5083054" y="3881605"/>
                </a:lnTo>
                <a:lnTo>
                  <a:pt x="0" y="3881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82009" y="4688249"/>
            <a:ext cx="2954582" cy="3413908"/>
          </a:xfrm>
          <a:custGeom>
            <a:avLst/>
            <a:gdLst/>
            <a:ahLst/>
            <a:cxnLst/>
            <a:rect l="l" t="t" r="r" b="b"/>
            <a:pathLst>
              <a:path w="2954582" h="3413908">
                <a:moveTo>
                  <a:pt x="0" y="0"/>
                </a:moveTo>
                <a:lnTo>
                  <a:pt x="2954582" y="0"/>
                </a:lnTo>
                <a:lnTo>
                  <a:pt x="2954582" y="3413908"/>
                </a:lnTo>
                <a:lnTo>
                  <a:pt x="0" y="3413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551" y="5143500"/>
            <a:ext cx="3681587" cy="2958657"/>
          </a:xfrm>
          <a:custGeom>
            <a:avLst/>
            <a:gdLst/>
            <a:ahLst/>
            <a:cxnLst/>
            <a:rect l="l" t="t" r="r" b="b"/>
            <a:pathLst>
              <a:path w="3681587" h="2958657">
                <a:moveTo>
                  <a:pt x="0" y="0"/>
                </a:moveTo>
                <a:lnTo>
                  <a:pt x="3681587" y="0"/>
                </a:lnTo>
                <a:lnTo>
                  <a:pt x="3681587" y="2958657"/>
                </a:lnTo>
                <a:lnTo>
                  <a:pt x="0" y="2958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05132" y="4115334"/>
            <a:ext cx="882921" cy="828340"/>
          </a:xfrm>
          <a:custGeom>
            <a:avLst/>
            <a:gdLst/>
            <a:ahLst/>
            <a:cxnLst/>
            <a:rect l="l" t="t" r="r" b="b"/>
            <a:pathLst>
              <a:path w="882921" h="828340">
                <a:moveTo>
                  <a:pt x="0" y="0"/>
                </a:moveTo>
                <a:lnTo>
                  <a:pt x="882920" y="0"/>
                </a:lnTo>
                <a:lnTo>
                  <a:pt x="882920" y="828340"/>
                </a:lnTo>
                <a:lnTo>
                  <a:pt x="0" y="828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98928" y="-806620"/>
            <a:ext cx="3237663" cy="3671577"/>
          </a:xfrm>
          <a:custGeom>
            <a:avLst/>
            <a:gdLst/>
            <a:ahLst/>
            <a:cxnLst/>
            <a:rect l="l" t="t" r="r" b="b"/>
            <a:pathLst>
              <a:path w="3237663" h="3671577">
                <a:moveTo>
                  <a:pt x="0" y="0"/>
                </a:moveTo>
                <a:lnTo>
                  <a:pt x="3237663" y="0"/>
                </a:lnTo>
                <a:lnTo>
                  <a:pt x="3237663" y="3671577"/>
                </a:lnTo>
                <a:lnTo>
                  <a:pt x="0" y="3671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30032" y="-1251086"/>
            <a:ext cx="4035263" cy="3066800"/>
          </a:xfrm>
          <a:custGeom>
            <a:avLst/>
            <a:gdLst/>
            <a:ahLst/>
            <a:cxnLst/>
            <a:rect l="l" t="t" r="r" b="b"/>
            <a:pathLst>
              <a:path w="4035263" h="3066800">
                <a:moveTo>
                  <a:pt x="0" y="0"/>
                </a:moveTo>
                <a:lnTo>
                  <a:pt x="4035263" y="0"/>
                </a:lnTo>
                <a:lnTo>
                  <a:pt x="4035263" y="3066800"/>
                </a:lnTo>
                <a:lnTo>
                  <a:pt x="0" y="3066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4249429" y="-1815714"/>
            <a:ext cx="3539637" cy="3378745"/>
          </a:xfrm>
          <a:custGeom>
            <a:avLst/>
            <a:gdLst/>
            <a:ahLst/>
            <a:cxnLst/>
            <a:rect l="l" t="t" r="r" b="b"/>
            <a:pathLst>
              <a:path w="3539637" h="3378745">
                <a:moveTo>
                  <a:pt x="3539637" y="0"/>
                </a:moveTo>
                <a:lnTo>
                  <a:pt x="0" y="0"/>
                </a:lnTo>
                <a:lnTo>
                  <a:pt x="0" y="3378744"/>
                </a:lnTo>
                <a:lnTo>
                  <a:pt x="3539637" y="3378744"/>
                </a:lnTo>
                <a:lnTo>
                  <a:pt x="3539637" y="0"/>
                </a:lnTo>
                <a:close/>
              </a:path>
            </a:pathLst>
          </a:custGeom>
          <a:blipFill>
            <a:blip r:embed="rId14">
              <a:alphaModFix amt="6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275987"/>
            <a:ext cx="702197" cy="982313"/>
            <a:chOff x="0" y="0"/>
            <a:chExt cx="936263" cy="1309750"/>
          </a:xfrm>
        </p:grpSpPr>
        <p:sp>
          <p:nvSpPr>
            <p:cNvPr id="14" name="Freeform 14"/>
            <p:cNvSpPr/>
            <p:nvPr/>
          </p:nvSpPr>
          <p:spPr>
            <a:xfrm>
              <a:off x="134740" y="0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-150813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  <a:endParaRPr lang="en-US" sz="2600" spc="200">
                <a:solidFill>
                  <a:srgbClr val="EBE9E7"/>
                </a:solidFill>
                <a:ea typeface="モトヤ古印体 Bold" panose="03000600000000000000" charset="-128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288000" y="8287661"/>
            <a:ext cx="3602057" cy="411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16530" spc="1272">
                <a:solidFill>
                  <a:srgbClr val="FFFFFF">
                    <a:alpha val="34902"/>
                  </a:srgbClr>
                </a:solidFill>
                <a:ea typeface="モトヤ古印体 Bold" panose="03000600000000000000" charset="-128"/>
              </a:rPr>
              <a:t>學</a:t>
            </a:r>
            <a:endParaRPr lang="en-US" sz="16530" spc="1272">
              <a:solidFill>
                <a:srgbClr val="FFFFFF">
                  <a:alpha val="34902"/>
                </a:srgbClr>
              </a:solidFill>
              <a:ea typeface="モトヤ古印体 Bold" panose="03000600000000000000" charset="-128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3591538" y="8528877"/>
            <a:ext cx="11104924" cy="478155"/>
            <a:chOff x="0" y="-28575"/>
            <a:chExt cx="14806566" cy="63754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4884401" cy="637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890" spc="127">
                  <a:solidFill>
                    <a:srgbClr val="534048"/>
                  </a:solidFill>
                  <a:ea typeface="汉仪君黑-45简" panose="020B0604020202020204" charset="-122"/>
                </a:rPr>
                <a:t>汇报人：</a:t>
              </a:r>
              <a:r>
                <a:rPr lang="zh-CN" altLang="en-US" sz="2890" spc="127">
                  <a:solidFill>
                    <a:srgbClr val="534048"/>
                  </a:solidFill>
                  <a:ea typeface="汉仪君黑-45简" panose="020B0604020202020204" charset="-122"/>
                </a:rPr>
                <a:t>郭海枫</a:t>
              </a:r>
              <a:endParaRPr lang="zh-CN" altLang="en-US" sz="2890" spc="127">
                <a:solidFill>
                  <a:srgbClr val="534048"/>
                </a:solidFill>
                <a:ea typeface="汉仪君黑-45简" panose="020B0604020202020204" charset="-122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961467" y="-28575"/>
              <a:ext cx="9580034" cy="637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890" spc="127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             指导老师：</a:t>
              </a:r>
              <a:r>
                <a:rPr lang="zh-CN" altLang="en-US" sz="2890" spc="127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王祖鹏</a:t>
              </a:r>
              <a:endParaRPr lang="zh-CN" altLang="en-US" sz="2890" spc="127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922165" y="-28575"/>
              <a:ext cx="4884401" cy="637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endParaRPr lang="en-US" sz="2890" spc="127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47800" y="2171700"/>
            <a:ext cx="8149590" cy="7409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3600" u="none">
              <a:solidFill>
                <a:srgbClr val="534048"/>
              </a:solidFill>
              <a:latin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2" name="流程图: 延期 2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  <p:sp>
        <p:nvSpPr>
          <p:cNvPr id="8" name="Freeform 17"/>
          <p:cNvSpPr/>
          <p:nvPr/>
        </p:nvSpPr>
        <p:spPr>
          <a:xfrm>
            <a:off x="2390796" y="1573909"/>
            <a:ext cx="12549659" cy="358459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sz="2800" b="1" dirty="0"/>
              <a:t>RNN</a:t>
            </a:r>
            <a:r>
              <a:rPr lang="zh-CN" altLang="en-US" sz="2800" b="1" dirty="0"/>
              <a:t>模型结构图</a:t>
            </a:r>
            <a:endParaRPr lang="zh-CN" altLang="en-US" sz="2800" b="1" dirty="0"/>
          </a:p>
        </p:txBody>
      </p:sp>
      <p:sp>
        <p:nvSpPr>
          <p:cNvPr id="9" name="Freeform 17"/>
          <p:cNvSpPr/>
          <p:nvPr/>
        </p:nvSpPr>
        <p:spPr>
          <a:xfrm>
            <a:off x="2390746" y="5756455"/>
            <a:ext cx="12549659" cy="358459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altLang="zh-CN" sz="2800" b="1" dirty="0"/>
              <a:t>Transformer</a:t>
            </a:r>
            <a:r>
              <a:rPr lang="zh-CN" altLang="en-US" sz="2800" b="1" dirty="0"/>
              <a:t>模型结构图</a:t>
            </a:r>
            <a:endParaRPr lang="zh-CN" altLang="en-US" sz="2800" b="1" dirty="0"/>
          </a:p>
        </p:txBody>
      </p:sp>
      <p:pic>
        <p:nvPicPr>
          <p:cNvPr id="5" name="幻灯片缩放定位 4">
            <a:hlinkClick r:id="rId2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0" y="2371973"/>
            <a:ext cx="9841362" cy="2271962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2" name="幻灯片缩放定位 11">
            <a:hlinkClick r:id="rId4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91" y="6622959"/>
            <a:ext cx="10988659" cy="2225117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149775"/>
            <a:ext cx="2774375" cy="2108525"/>
          </a:xfrm>
          <a:custGeom>
            <a:avLst/>
            <a:gdLst/>
            <a:ahLst/>
            <a:cxnLst/>
            <a:rect l="l" t="t" r="r" b="b"/>
            <a:pathLst>
              <a:path w="2774375" h="2108525">
                <a:moveTo>
                  <a:pt x="0" y="0"/>
                </a:moveTo>
                <a:lnTo>
                  <a:pt x="2774375" y="0"/>
                </a:lnTo>
                <a:lnTo>
                  <a:pt x="2774375" y="2108525"/>
                </a:lnTo>
                <a:lnTo>
                  <a:pt x="0" y="2108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087045" y="4964786"/>
            <a:ext cx="2172255" cy="2509959"/>
          </a:xfrm>
          <a:custGeom>
            <a:avLst/>
            <a:gdLst/>
            <a:ahLst/>
            <a:cxnLst/>
            <a:rect l="l" t="t" r="r" b="b"/>
            <a:pathLst>
              <a:path w="2172255" h="2509959">
                <a:moveTo>
                  <a:pt x="0" y="0"/>
                </a:moveTo>
                <a:lnTo>
                  <a:pt x="2172255" y="0"/>
                </a:lnTo>
                <a:lnTo>
                  <a:pt x="2172255" y="2509959"/>
                </a:lnTo>
                <a:lnTo>
                  <a:pt x="0" y="2509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62200" y="2171700"/>
            <a:ext cx="13625195" cy="67214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just">
              <a:lnSpc>
                <a:spcPts val="3240"/>
              </a:lnSpc>
              <a:spcBef>
                <a:spcPct val="0"/>
              </a:spcBef>
            </a:pPr>
            <a:endParaRPr lang="zh-CN" altLang="en-US" sz="4400" u="none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22" name="Freeform 17"/>
          <p:cNvSpPr/>
          <p:nvPr/>
        </p:nvSpPr>
        <p:spPr>
          <a:xfrm>
            <a:off x="2713006" y="1393825"/>
            <a:ext cx="12861985" cy="8384368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r>
              <a:rPr lang="en-US" altLang="zh-CN" sz="2800" b="1"/>
              <a:t>Embedding</a:t>
            </a:r>
            <a:r>
              <a:rPr lang="zh-CN" altLang="en-US" sz="2800" b="1"/>
              <a:t>层</a:t>
            </a:r>
            <a:endParaRPr lang="zh-CN" altLang="en-US" sz="2800" b="1"/>
          </a:p>
          <a:p>
            <a:r>
              <a:rPr lang="zh-CN" altLang="en-US" sz="2800"/>
              <a:t>将输入的词</a:t>
            </a:r>
            <a:r>
              <a:rPr lang="en-US" altLang="zh-CN" sz="2800"/>
              <a:t>(</a:t>
            </a:r>
            <a:r>
              <a:rPr lang="zh-CN" altLang="en-US" sz="2800"/>
              <a:t>如古诗的字</a:t>
            </a:r>
            <a:r>
              <a:rPr lang="en-US" altLang="zh-CN" sz="2800"/>
              <a:t>)</a:t>
            </a:r>
            <a:r>
              <a:rPr lang="zh-CN" altLang="en-US" sz="2800"/>
              <a:t>转换成连续向量表示，便于神经网络处理。</a:t>
            </a:r>
            <a:endParaRPr lang="zh-CN" altLang="en-US" sz="280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输入维度：词汇表大小</a:t>
            </a:r>
            <a:r>
              <a:rPr lang="en-US" altLang="zh-CN" sz="2800"/>
              <a:t> (vocab_size)</a:t>
            </a:r>
            <a:endParaRPr lang="en-US" altLang="zh-CN" sz="280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输出维度：嵌入维度</a:t>
            </a:r>
            <a:r>
              <a:rPr lang="en-US" altLang="zh-CN" sz="2800"/>
              <a:t> (embed_size=128)</a:t>
            </a:r>
            <a:endParaRPr lang="en-US" altLang="zh-CN" sz="280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包含特殊标记的嵌入</a:t>
            </a:r>
            <a:endParaRPr lang="zh-CN" altLang="en-US" sz="2800"/>
          </a:p>
          <a:p>
            <a:r>
              <a:rPr lang="en-US" altLang="zh-CN" sz="2800" b="1"/>
              <a:t>LSTM</a:t>
            </a:r>
            <a:r>
              <a:rPr lang="zh-CN" altLang="en-US" sz="2800" b="1"/>
              <a:t>层</a:t>
            </a:r>
            <a:endParaRPr lang="zh-CN" altLang="en-US" sz="2800" b="1"/>
          </a:p>
          <a:p>
            <a:r>
              <a:rPr lang="zh-CN" altLang="en-US" sz="2800"/>
              <a:t>处理序列数据的核心循环神经网络层。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输入维度：</a:t>
            </a:r>
            <a:r>
              <a:rPr lang="en-US" altLang="zh-CN" sz="2800"/>
              <a:t>embed_size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隐藏层维度：</a:t>
            </a:r>
            <a:r>
              <a:rPr lang="en-US" altLang="zh-CN" sz="2800"/>
              <a:t>hidden_size=256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层数：</a:t>
            </a:r>
            <a:r>
              <a:rPr lang="en-US" altLang="zh-CN" sz="2800"/>
              <a:t>num_layers=2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双向：否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Dropout</a:t>
            </a:r>
            <a:r>
              <a:rPr lang="zh-CN" altLang="en-US" sz="2800"/>
              <a:t>：默认</a:t>
            </a:r>
            <a:endParaRPr lang="zh-CN" altLang="en-US" sz="2800"/>
          </a:p>
          <a:p>
            <a:r>
              <a:rPr lang="zh-CN" altLang="en-US" sz="2800" b="1"/>
              <a:t>全连接输出层</a:t>
            </a:r>
            <a:endParaRPr lang="zh-CN" altLang="en-US" sz="2800" b="1"/>
          </a:p>
          <a:p>
            <a:r>
              <a:rPr lang="zh-CN" altLang="en-US" sz="2800"/>
              <a:t>将</a:t>
            </a:r>
            <a:r>
              <a:rPr lang="en-US" altLang="zh-CN" sz="2800"/>
              <a:t>LSTM</a:t>
            </a:r>
            <a:r>
              <a:rPr lang="zh-CN" altLang="en-US" sz="2800"/>
              <a:t>输出映射回词汇表空间。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输入维度：</a:t>
            </a:r>
            <a:r>
              <a:rPr lang="en-US" altLang="zh-CN" sz="2800"/>
              <a:t>hidden_size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输出维度：</a:t>
            </a:r>
            <a:r>
              <a:rPr lang="en-US" altLang="zh-CN" sz="2800"/>
              <a:t>vocab_size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使用交叉熵损失函数训练</a:t>
            </a:r>
            <a:endParaRPr lang="zh-CN" altLang="en-US" sz="2800"/>
          </a:p>
        </p:txBody>
      </p:sp>
      <p:sp>
        <p:nvSpPr>
          <p:cNvPr id="28" name="椭圆 27"/>
          <p:cNvSpPr/>
          <p:nvPr/>
        </p:nvSpPr>
        <p:spPr>
          <a:xfrm>
            <a:off x="1219200" y="419100"/>
            <a:ext cx="533400" cy="457200"/>
          </a:xfrm>
          <a:prstGeom prst="ellipse">
            <a:avLst/>
          </a:prstGeom>
          <a:solidFill>
            <a:srgbClr val="D8CBB6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36" name="组合 35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37" name="流程图: 延期 36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149775"/>
            <a:ext cx="2774375" cy="2108525"/>
          </a:xfrm>
          <a:custGeom>
            <a:avLst/>
            <a:gdLst/>
            <a:ahLst/>
            <a:cxnLst/>
            <a:rect l="l" t="t" r="r" b="b"/>
            <a:pathLst>
              <a:path w="2774375" h="2108525">
                <a:moveTo>
                  <a:pt x="0" y="0"/>
                </a:moveTo>
                <a:lnTo>
                  <a:pt x="2774375" y="0"/>
                </a:lnTo>
                <a:lnTo>
                  <a:pt x="2774375" y="2108525"/>
                </a:lnTo>
                <a:lnTo>
                  <a:pt x="0" y="2108525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087045" y="4964786"/>
            <a:ext cx="2172255" cy="2509959"/>
          </a:xfrm>
          <a:custGeom>
            <a:avLst/>
            <a:gdLst/>
            <a:ahLst/>
            <a:cxnLst/>
            <a:rect l="l" t="t" r="r" b="b"/>
            <a:pathLst>
              <a:path w="2172255" h="2509959">
                <a:moveTo>
                  <a:pt x="0" y="0"/>
                </a:moveTo>
                <a:lnTo>
                  <a:pt x="2172255" y="0"/>
                </a:lnTo>
                <a:lnTo>
                  <a:pt x="2172255" y="2509959"/>
                </a:lnTo>
                <a:lnTo>
                  <a:pt x="0" y="2509959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62200" y="2171700"/>
            <a:ext cx="13625195" cy="67214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just">
              <a:lnSpc>
                <a:spcPts val="3240"/>
              </a:lnSpc>
              <a:spcBef>
                <a:spcPct val="0"/>
              </a:spcBef>
            </a:pPr>
            <a:endParaRPr lang="zh-CN" altLang="en-US" sz="4400" u="none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22" name="Freeform 17"/>
          <p:cNvSpPr/>
          <p:nvPr/>
        </p:nvSpPr>
        <p:spPr>
          <a:xfrm>
            <a:off x="609600" y="1485900"/>
            <a:ext cx="8235315" cy="825881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r>
              <a:rPr lang="en-US" altLang="zh-CN" sz="2800"/>
              <a:t>Embedding </a:t>
            </a:r>
            <a:r>
              <a:rPr lang="zh-CN" altLang="en-US" sz="2800"/>
              <a:t>层</a:t>
            </a:r>
            <a:endParaRPr lang="zh-CN" altLang="en-US" sz="2800"/>
          </a:p>
          <a:p>
            <a:r>
              <a:rPr lang="zh-CN" altLang="en-US" sz="2800"/>
              <a:t>包括词嵌入</a:t>
            </a:r>
            <a:r>
              <a:rPr lang="en-US" altLang="zh-CN" sz="2800"/>
              <a:t>+</a:t>
            </a:r>
            <a:r>
              <a:rPr lang="zh-CN" altLang="en-US" sz="2800"/>
              <a:t>位置编码</a:t>
            </a:r>
            <a:r>
              <a:rPr lang="en-US" altLang="zh-CN" sz="2800"/>
              <a:t>(Positional Encoding)</a:t>
            </a:r>
            <a:r>
              <a:rPr lang="zh-CN" altLang="en-US" sz="2800"/>
              <a:t>结合</a:t>
            </a:r>
            <a:endParaRPr lang="zh-CN" altLang="en-US" sz="2800"/>
          </a:p>
          <a:p>
            <a:r>
              <a:rPr lang="zh-CN" altLang="en-US" sz="2800"/>
              <a:t>用于表示输入序列的语义和顺序信息。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词嵌入维度：</a:t>
            </a:r>
            <a:r>
              <a:rPr lang="en-US" altLang="zh-CN" sz="2800"/>
              <a:t>embed_size=256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位置编码：可学习的参数矩阵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最大序列长度：</a:t>
            </a:r>
            <a:r>
              <a:rPr lang="en-US" altLang="zh-CN" sz="2800"/>
              <a:t>5000</a:t>
            </a:r>
            <a:endParaRPr lang="en-US" altLang="zh-CN" sz="2800"/>
          </a:p>
          <a:p>
            <a:r>
              <a:rPr lang="en-US" altLang="zh-CN" sz="2800"/>
              <a:t>Transformer</a:t>
            </a:r>
            <a:r>
              <a:rPr lang="zh-CN" altLang="en-US" sz="2800"/>
              <a:t>层</a:t>
            </a:r>
            <a:endParaRPr lang="zh-CN" altLang="en-US" sz="2800"/>
          </a:p>
          <a:p>
            <a:r>
              <a:rPr lang="zh-CN" altLang="en-US" sz="2800"/>
              <a:t>基于自注意力机制的序列建模：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头数：</a:t>
            </a:r>
            <a:r>
              <a:rPr lang="en-US" altLang="zh-CN" sz="2800"/>
              <a:t>num_heads=8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层数：</a:t>
            </a:r>
            <a:r>
              <a:rPr lang="en-US" altLang="zh-CN" sz="2800"/>
              <a:t>num_layers=6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前馈网络维度：</a:t>
            </a:r>
            <a:r>
              <a:rPr lang="en-US" altLang="zh-CN" sz="2800"/>
              <a:t>ff_dim=512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Dropout</a:t>
            </a:r>
            <a:r>
              <a:rPr lang="zh-CN" altLang="en-US" sz="2800"/>
              <a:t>率：</a:t>
            </a:r>
            <a:r>
              <a:rPr lang="en-US" altLang="zh-CN" sz="2800"/>
              <a:t>0.1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同时包含编码器和解码器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前馈网络</a:t>
            </a:r>
            <a:r>
              <a:rPr lang="en-US" altLang="zh-CN" sz="2800"/>
              <a:t>(Feed Forward Network)</a:t>
            </a:r>
            <a:endParaRPr lang="en-US" altLang="zh-CN" sz="2800"/>
          </a:p>
          <a:p>
            <a:endParaRPr lang="zh-CN" altLang="en-US" sz="2800"/>
          </a:p>
        </p:txBody>
      </p:sp>
      <p:grpSp>
        <p:nvGrpSpPr>
          <p:cNvPr id="44" name="组合 43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45" name="组合 44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46" name="流程图: 延期 45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  <p:sp>
        <p:nvSpPr>
          <p:cNvPr id="8" name="Freeform 17"/>
          <p:cNvSpPr/>
          <p:nvPr/>
        </p:nvSpPr>
        <p:spPr>
          <a:xfrm>
            <a:off x="9449435" y="1485900"/>
            <a:ext cx="8261985" cy="825881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r>
              <a:rPr lang="zh-CN" altLang="en-US" sz="2800"/>
              <a:t>全连接输出层</a:t>
            </a:r>
            <a:endParaRPr lang="zh-CN" altLang="en-US" sz="2800"/>
          </a:p>
          <a:p>
            <a:r>
              <a:rPr lang="zh-CN" altLang="en-US" sz="2800"/>
              <a:t>将</a:t>
            </a:r>
            <a:r>
              <a:rPr lang="en-US" altLang="zh-CN" sz="2800"/>
              <a:t>Transformer</a:t>
            </a:r>
            <a:r>
              <a:rPr lang="zh-CN" altLang="en-US" sz="2800"/>
              <a:t>输出映射回词汇表空间：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输入维度：</a:t>
            </a:r>
            <a:r>
              <a:rPr lang="en-US" altLang="zh-CN" sz="2800"/>
              <a:t>embed_size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输出维度：</a:t>
            </a:r>
            <a:r>
              <a:rPr lang="en-US" altLang="zh-CN" sz="2800"/>
              <a:t>vocab_size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使用交叉熵损失函数训练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忽略标记的损失计算</a:t>
            </a:r>
            <a:endParaRPr lang="zh-CN" altLang="en-US" sz="2800"/>
          </a:p>
          <a:p>
            <a:r>
              <a:rPr lang="zh-CN" altLang="en-US" sz="2800"/>
              <a:t>训练配置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优化器：</a:t>
            </a:r>
            <a:r>
              <a:rPr lang="en-US" altLang="zh-CN" sz="2800"/>
              <a:t>Adam (lr=1e-4)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损失函数：</a:t>
            </a:r>
            <a:r>
              <a:rPr lang="en-US" altLang="zh-CN" sz="2800"/>
              <a:t>CrossEntropyLoss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训练轮次：</a:t>
            </a:r>
            <a:r>
              <a:rPr lang="en-US" altLang="zh-CN" sz="2800"/>
              <a:t>10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设备：</a:t>
            </a:r>
            <a:r>
              <a:rPr lang="en-US" altLang="zh-CN" sz="2800"/>
              <a:t>CUDA (</a:t>
            </a:r>
            <a:r>
              <a:rPr lang="zh-CN" altLang="en-US" sz="2800"/>
              <a:t>如果可用</a:t>
            </a:r>
            <a:r>
              <a:rPr lang="en-US" altLang="zh-CN" sz="2800"/>
              <a:t>)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监控指标：损失和困惑度</a:t>
            </a:r>
            <a:endParaRPr lang="zh-CN" altLang="en-US" sz="280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47800" y="2171700"/>
            <a:ext cx="8149590" cy="7409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3600" u="none">
              <a:solidFill>
                <a:srgbClr val="534048"/>
              </a:solidFill>
              <a:latin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2" name="流程图: 延期 2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69770" y="1428750"/>
            <a:ext cx="12726035" cy="795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超参数设置（learning rate、batch size、epoch、dropout） 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  <a:buFont typeface="Symbol" panose="05050102010706020507"/>
              <a:buChar char=""/>
              <a:tabLst>
                <a:tab pos="4572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超参数设置：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学习率：0.001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Batch Size：32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Epoch：30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Dropout：0.2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采样策略（Top-K、温度、Top-P）或数据增强⽅法 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  <a:buFont typeface="Symbol" panose="05050102010706020507"/>
              <a:buChar char=""/>
              <a:tabLst>
                <a:tab pos="4572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采样策略：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1828800" lvl="1" indent="-228600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Top-K：保留概率最高的前K个候选字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1828800" lvl="1" indent="-228600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温度采样：通过调整温度控制词生成的多样性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1828800" lvl="1" indent="-228600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Top-P：根据累积概率截断采样</a:t>
            </a:r>
            <a:endParaRPr lang="zh-CN" altLang="en-US" sz="3600" dirty="0">
              <a:solidFill>
                <a:srgbClr val="534048"/>
              </a:solidFill>
              <a:latin typeface="+mn-ea"/>
            </a:endParaRPr>
          </a:p>
        </p:txBody>
      </p:sp>
      <p:grpSp>
        <p:nvGrpSpPr>
          <p:cNvPr id="30" name="Group 20"/>
          <p:cNvGrpSpPr/>
          <p:nvPr/>
        </p:nvGrpSpPr>
        <p:grpSpPr>
          <a:xfrm>
            <a:off x="24765" y="9570030"/>
            <a:ext cx="18288000" cy="2194759"/>
            <a:chOff x="0" y="0"/>
            <a:chExt cx="24384000" cy="2926345"/>
          </a:xfrm>
        </p:grpSpPr>
        <p:grpSp>
          <p:nvGrpSpPr>
            <p:cNvPr id="31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32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33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</a:p>
            </p:txBody>
          </p:sp>
        </p:grpSp>
        <p:sp>
          <p:nvSpPr>
            <p:cNvPr id="34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35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36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3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39617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02763" y="0"/>
            <a:ext cx="7385237" cy="10287000"/>
            <a:chOff x="0" y="0"/>
            <a:chExt cx="194508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5083" cy="2709333"/>
            </a:xfrm>
            <a:custGeom>
              <a:avLst/>
              <a:gdLst/>
              <a:ahLst/>
              <a:cxnLst/>
              <a:rect l="l" t="t" r="r" b="b"/>
              <a:pathLst>
                <a:path w="1945083" h="2709333">
                  <a:moveTo>
                    <a:pt x="0" y="0"/>
                  </a:moveTo>
                  <a:lnTo>
                    <a:pt x="1945083" y="0"/>
                  </a:lnTo>
                  <a:lnTo>
                    <a:pt x="19450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4508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-1823964">
            <a:off x="10617203" y="-1649017"/>
            <a:ext cx="10173176" cy="14659649"/>
            <a:chOff x="0" y="0"/>
            <a:chExt cx="13564235" cy="19546198"/>
          </a:xfrm>
        </p:grpSpPr>
        <p:sp>
          <p:nvSpPr>
            <p:cNvPr id="7" name="Freeform 7"/>
            <p:cNvSpPr/>
            <p:nvPr/>
          </p:nvSpPr>
          <p:spPr>
            <a:xfrm>
              <a:off x="4287003" y="10972140"/>
              <a:ext cx="3488919" cy="3216149"/>
            </a:xfrm>
            <a:custGeom>
              <a:avLst/>
              <a:gdLst/>
              <a:ahLst/>
              <a:cxnLst/>
              <a:rect l="l" t="t" r="r" b="b"/>
              <a:pathLst>
                <a:path w="3488919" h="3216149">
                  <a:moveTo>
                    <a:pt x="0" y="0"/>
                  </a:moveTo>
                  <a:lnTo>
                    <a:pt x="3488919" y="0"/>
                  </a:lnTo>
                  <a:lnTo>
                    <a:pt x="3488919" y="3216150"/>
                  </a:lnTo>
                  <a:lnTo>
                    <a:pt x="0" y="3216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3493227" y="5534185"/>
              <a:ext cx="5076470" cy="3488919"/>
            </a:xfrm>
            <a:custGeom>
              <a:avLst/>
              <a:gdLst/>
              <a:ahLst/>
              <a:cxnLst/>
              <a:rect l="l" t="t" r="r" b="b"/>
              <a:pathLst>
                <a:path w="5076470" h="3488919">
                  <a:moveTo>
                    <a:pt x="0" y="0"/>
                  </a:moveTo>
                  <a:lnTo>
                    <a:pt x="5076470" y="0"/>
                  </a:lnTo>
                  <a:lnTo>
                    <a:pt x="5076470" y="3488919"/>
                  </a:lnTo>
                  <a:lnTo>
                    <a:pt x="0" y="3488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907529" y="15343551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487765" y="10699639"/>
              <a:ext cx="5076470" cy="3876577"/>
            </a:xfrm>
            <a:custGeom>
              <a:avLst/>
              <a:gdLst/>
              <a:ahLst/>
              <a:cxnLst/>
              <a:rect l="l" t="t" r="r" b="b"/>
              <a:pathLst>
                <a:path w="5076470" h="3876577">
                  <a:moveTo>
                    <a:pt x="0" y="0"/>
                  </a:moveTo>
                  <a:lnTo>
                    <a:pt x="5076470" y="0"/>
                  </a:lnTo>
                  <a:lnTo>
                    <a:pt x="5076470" y="3876576"/>
                  </a:lnTo>
                  <a:lnTo>
                    <a:pt x="0" y="3876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487765" y="15996737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487765" y="4202647"/>
              <a:ext cx="3803968" cy="5076470"/>
            </a:xfrm>
            <a:custGeom>
              <a:avLst/>
              <a:gdLst/>
              <a:ahLst/>
              <a:cxnLst/>
              <a:rect l="l" t="t" r="r" b="b"/>
              <a:pathLst>
                <a:path w="3803968" h="5076470">
                  <a:moveTo>
                    <a:pt x="0" y="0"/>
                  </a:moveTo>
                  <a:lnTo>
                    <a:pt x="3803968" y="0"/>
                  </a:lnTo>
                  <a:lnTo>
                    <a:pt x="3803968" y="5076470"/>
                  </a:lnTo>
                  <a:lnTo>
                    <a:pt x="0" y="50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0955813"/>
              <a:ext cx="3333793" cy="3726801"/>
            </a:xfrm>
            <a:custGeom>
              <a:avLst/>
              <a:gdLst/>
              <a:ahLst/>
              <a:cxnLst/>
              <a:rect l="l" t="t" r="r" b="b"/>
              <a:pathLst>
                <a:path w="3333793" h="3726801">
                  <a:moveTo>
                    <a:pt x="0" y="0"/>
                  </a:moveTo>
                  <a:lnTo>
                    <a:pt x="3333793" y="0"/>
                  </a:lnTo>
                  <a:lnTo>
                    <a:pt x="3333793" y="3726801"/>
                  </a:lnTo>
                  <a:lnTo>
                    <a:pt x="0" y="372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4471529"/>
              <a:ext cx="2888912" cy="5076470"/>
            </a:xfrm>
            <a:custGeom>
              <a:avLst/>
              <a:gdLst/>
              <a:ahLst/>
              <a:cxnLst/>
              <a:rect l="l" t="t" r="r" b="b"/>
              <a:pathLst>
                <a:path w="2888912" h="5076470">
                  <a:moveTo>
                    <a:pt x="0" y="0"/>
                  </a:moveTo>
                  <a:lnTo>
                    <a:pt x="2888912" y="0"/>
                  </a:lnTo>
                  <a:lnTo>
                    <a:pt x="2888912" y="5076469"/>
                  </a:lnTo>
                  <a:lnTo>
                    <a:pt x="0" y="507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16090429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907529" y="0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487765" y="653186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746878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533956" y="1773640"/>
            <a:ext cx="7834852" cy="6805749"/>
            <a:chOff x="0" y="0"/>
            <a:chExt cx="10446469" cy="9074332"/>
          </a:xfrm>
        </p:grpSpPr>
        <p:sp>
          <p:nvSpPr>
            <p:cNvPr id="20" name="Freeform 20"/>
            <p:cNvSpPr/>
            <p:nvPr/>
          </p:nvSpPr>
          <p:spPr>
            <a:xfrm>
              <a:off x="5749487" y="0"/>
              <a:ext cx="3445398" cy="3496253"/>
            </a:xfrm>
            <a:custGeom>
              <a:avLst/>
              <a:gdLst/>
              <a:ahLst/>
              <a:cxnLst/>
              <a:rect l="l" t="t" r="r" b="b"/>
              <a:pathLst>
                <a:path w="3445398" h="3496253">
                  <a:moveTo>
                    <a:pt x="0" y="0"/>
                  </a:moveTo>
                  <a:lnTo>
                    <a:pt x="3445398" y="0"/>
                  </a:lnTo>
                  <a:lnTo>
                    <a:pt x="3445398" y="3496253"/>
                  </a:lnTo>
                  <a:lnTo>
                    <a:pt x="0" y="349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6092174" y="683020"/>
              <a:ext cx="2760025" cy="19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95"/>
                </a:lnSpc>
              </a:pPr>
              <a:r>
                <a:rPr lang="en-US" sz="9500" spc="731">
                  <a:solidFill>
                    <a:srgbClr val="534048"/>
                  </a:solidFill>
                  <a:ea typeface="思源宋体-粗体" panose="02020600000000000000" charset="-122"/>
                </a:rPr>
                <a:t>叁</a:t>
              </a:r>
              <a:endParaRPr lang="en-US" sz="9500" spc="731">
                <a:solidFill>
                  <a:srgbClr val="534048"/>
                </a:solidFill>
                <a:ea typeface="思源宋体-粗体" panose="02020600000000000000" charset="-122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7943302" y="2552417"/>
              <a:ext cx="2503167" cy="568902"/>
            </a:xfrm>
            <a:custGeom>
              <a:avLst/>
              <a:gdLst/>
              <a:ahLst/>
              <a:cxnLst/>
              <a:rect l="l" t="t" r="r" b="b"/>
              <a:pathLst>
                <a:path w="2503167" h="568902">
                  <a:moveTo>
                    <a:pt x="0" y="0"/>
                  </a:moveTo>
                  <a:lnTo>
                    <a:pt x="2503167" y="0"/>
                  </a:lnTo>
                  <a:lnTo>
                    <a:pt x="2503167" y="568901"/>
                  </a:lnTo>
                  <a:lnTo>
                    <a:pt x="0" y="568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2407658" y="2819840"/>
              <a:ext cx="673915" cy="238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成果展示</a:t>
              </a:r>
              <a:endParaRPr 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4" name="AutoShape 24"/>
            <p:cNvSpPr/>
            <p:nvPr/>
          </p:nvSpPr>
          <p:spPr>
            <a:xfrm rot="-5400000">
              <a:off x="860160" y="4317122"/>
              <a:ext cx="2905663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544410" y="2819840"/>
              <a:ext cx="673915" cy="299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遇到的问题</a:t>
              </a:r>
              <a:endParaRPr 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34740" y="7764582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7613769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  <a:endParaRPr lang="en-US" sz="2600" spc="200">
                <a:solidFill>
                  <a:srgbClr val="EBE9E7"/>
                </a:solidFill>
                <a:ea typeface="モトヤ古印体 Bold" panose="03000600000000000000" charset="-128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055428" y="3552920"/>
            <a:ext cx="1397088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6300" spc="79">
                <a:solidFill>
                  <a:srgbClr val="534048"/>
                </a:solidFill>
                <a:ea typeface="思源宋体-粗体 Bold" panose="02020700000000000000" charset="-122"/>
                <a:sym typeface="+mn-ea"/>
              </a:rPr>
              <a:t>项目结果与分析</a:t>
            </a:r>
            <a:endParaRPr lang="zh-CN" altLang="en-US" sz="6300" spc="79">
              <a:solidFill>
                <a:srgbClr val="534048"/>
              </a:solidFill>
              <a:ea typeface="思源宋体-粗体 Bold" panose="02020700000000000000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45" name="文本框 44"/>
          <p:cNvSpPr txBox="1"/>
          <p:nvPr/>
        </p:nvSpPr>
        <p:spPr>
          <a:xfrm>
            <a:off x="2803958" y="2322376"/>
            <a:ext cx="11946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兰米粗楷简体" panose="02000503000000000000" charset="-122"/>
                <a:ea typeface="兰米粗楷简体" panose="02000503000000000000" charset="-122"/>
              </a:rPr>
              <a:t> </a:t>
            </a:r>
            <a:endParaRPr lang="zh-CN" altLang="en-US" sz="2800" dirty="0">
              <a:latin typeface="兰米粗楷简体" panose="02000503000000000000" charset="-122"/>
              <a:ea typeface="兰米粗楷简体" panose="02000503000000000000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6967355" y="1799156"/>
            <a:ext cx="11946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兰米粗楷简体" panose="02000503000000000000" charset="-122"/>
                <a:ea typeface="兰米粗楷简体" panose="02000503000000000000" charset="-122"/>
              </a:rPr>
              <a:t> </a:t>
            </a:r>
            <a:endParaRPr lang="zh-CN" altLang="en-US" sz="2800" dirty="0">
              <a:latin typeface="兰米粗楷简体" panose="02000503000000000000" charset="-122"/>
              <a:ea typeface="兰米粗楷简体" panose="02000503000000000000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495689" y="2322376"/>
            <a:ext cx="11946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兰米粗楷简体" panose="02000503000000000000" charset="-122"/>
                <a:ea typeface="兰米粗楷简体" panose="02000503000000000000" charset="-122"/>
              </a:rPr>
              <a:t> </a:t>
            </a:r>
            <a:endParaRPr lang="zh-CN" altLang="en-US" sz="2800" dirty="0">
              <a:latin typeface="兰米粗楷简体" panose="02000503000000000000" charset="-122"/>
              <a:ea typeface="兰米粗楷简体" panose="02000503000000000000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3"/>
            </p:custDataLst>
          </p:nvPr>
        </p:nvSpPr>
        <p:spPr>
          <a:xfrm>
            <a:off x="6799261" y="2274702"/>
            <a:ext cx="84024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zh-CN" altLang="en-US" sz="4800" dirty="0">
              <a:solidFill>
                <a:schemeClr val="tx1">
                  <a:alpha val="22000"/>
                </a:schemeClr>
              </a:solidFill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94" name="组合 93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95" name="流程图: 延期 94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叁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9" name="文本框 98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项目结果与分析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  <p:sp>
        <p:nvSpPr>
          <p:cNvPr id="104" name="Freeform 17"/>
          <p:cNvSpPr/>
          <p:nvPr/>
        </p:nvSpPr>
        <p:spPr>
          <a:xfrm>
            <a:off x="457200" y="1485900"/>
            <a:ext cx="8270240" cy="559308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sz="2800" b="1"/>
              <a:t>RNN</a:t>
            </a:r>
            <a:r>
              <a:rPr lang="zh-CN" altLang="en-US" sz="2800" b="1"/>
              <a:t>模型的</a:t>
            </a:r>
            <a:r>
              <a:rPr lang="en-US" altLang="zh-CN" sz="2800" b="1"/>
              <a:t>PPL</a:t>
            </a:r>
            <a:r>
              <a:rPr lang="zh-CN" altLang="en-US" sz="2800" b="1"/>
              <a:t>训练曲线</a:t>
            </a:r>
            <a:endParaRPr lang="zh-CN" altLang="en-US" sz="2800" b="1"/>
          </a:p>
        </p:txBody>
      </p:sp>
      <p:sp>
        <p:nvSpPr>
          <p:cNvPr id="105" name="Freeform 17"/>
          <p:cNvSpPr/>
          <p:nvPr/>
        </p:nvSpPr>
        <p:spPr>
          <a:xfrm>
            <a:off x="9525000" y="1475740"/>
            <a:ext cx="8270240" cy="560324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altLang="zh-CN" sz="2800" b="1">
                <a:sym typeface="+mn-ea"/>
              </a:rPr>
              <a:t>Tansformer</a:t>
            </a:r>
            <a:r>
              <a:rPr lang="zh-CN" altLang="en-US" sz="2800" b="1">
                <a:sym typeface="+mn-ea"/>
              </a:rPr>
              <a:t>模型的</a:t>
            </a:r>
            <a:r>
              <a:rPr lang="en-US" altLang="zh-CN" sz="2800" b="1">
                <a:sym typeface="+mn-ea"/>
              </a:rPr>
              <a:t>PPL</a:t>
            </a:r>
            <a:r>
              <a:rPr lang="zh-CN" altLang="en-US" sz="2800" b="1">
                <a:sym typeface="+mn-ea"/>
              </a:rPr>
              <a:t>训练曲线</a:t>
            </a:r>
            <a:endParaRPr lang="zh-CN" altLang="en-US" sz="2800" b="1"/>
          </a:p>
          <a:p>
            <a:pPr algn="ctr"/>
            <a:endParaRPr lang="zh-CN" altLang="en-US" sz="2800"/>
          </a:p>
        </p:txBody>
      </p:sp>
      <p:pic>
        <p:nvPicPr>
          <p:cNvPr id="106" name="图片 2" descr="4feacea1998f59610baaeaf9839ffc0f"/>
          <p:cNvPicPr>
            <a:picLocks noChangeAspect="1"/>
          </p:cNvPicPr>
          <p:nvPr/>
        </p:nvPicPr>
        <p:blipFill>
          <a:blip r:embed="rId4"/>
          <a:srcRect t="10014"/>
          <a:stretch>
            <a:fillRect/>
          </a:stretch>
        </p:blipFill>
        <p:spPr>
          <a:xfrm>
            <a:off x="991235" y="2552700"/>
            <a:ext cx="7101205" cy="4108450"/>
          </a:xfrm>
          <a:prstGeom prst="rect">
            <a:avLst/>
          </a:prstGeom>
        </p:spPr>
      </p:pic>
      <p:pic>
        <p:nvPicPr>
          <p:cNvPr id="107" name="图片 3" descr="33e69e2f4e2265ea2d275bedb1270a2f"/>
          <p:cNvPicPr>
            <a:picLocks noChangeAspect="1"/>
          </p:cNvPicPr>
          <p:nvPr/>
        </p:nvPicPr>
        <p:blipFill>
          <a:blip r:embed="rId5"/>
          <a:srcRect t="8589"/>
          <a:stretch>
            <a:fillRect/>
          </a:stretch>
        </p:blipFill>
        <p:spPr>
          <a:xfrm>
            <a:off x="10166350" y="2552700"/>
            <a:ext cx="6930390" cy="410845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1097280" y="7429500"/>
            <a:ext cx="1612328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在仅训练 10 个 epoch 的前提下，RNN 与 Transformer 模型的困惑度(Perplexity,PPL)均有明显下降</a:t>
            </a:r>
            <a:endParaRPr lang="zh-CN" altLang="en-US" sz="2400" b="1">
              <a:solidFill>
                <a:srgbClr val="534048"/>
              </a:solidFill>
              <a:latin typeface="+mn-ea"/>
            </a:endParaRPr>
          </a:p>
          <a:p>
            <a:pPr marL="1028700" lvl="1" indent="-5715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RNN 初始困惑度约为 300，最终下降至约 97，下降速度较快但收敛值略高;</a:t>
            </a:r>
            <a:endParaRPr lang="zh-CN" altLang="en-US" sz="2400" b="1">
              <a:solidFill>
                <a:srgbClr val="534048"/>
              </a:solidFill>
              <a:latin typeface="+mn-ea"/>
            </a:endParaRPr>
          </a:p>
          <a:p>
            <a:pPr marL="1028700" lvl="1" indent="-5715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Transformer 初始困惑度约为 280，最终下降至约 92，下降更平稳，收敛效果更佳</a:t>
            </a:r>
            <a:endParaRPr lang="zh-CN" altLang="en-US" sz="2400" b="1">
              <a:solidFill>
                <a:srgbClr val="534048"/>
              </a:solidFill>
              <a:latin typeface="+mn-ea"/>
            </a:endParaRPr>
          </a:p>
          <a:p>
            <a:pPr lvl="1" indent="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分析总结:</a:t>
            </a:r>
            <a:endParaRPr lang="zh-CN" altLang="en-US" sz="2400" b="1">
              <a:solidFill>
                <a:srgbClr val="534048"/>
              </a:solidFill>
              <a:latin typeface="+mn-ea"/>
            </a:endParaRPr>
          </a:p>
          <a:p>
            <a:pPr lvl="1" indent="45720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虽然 RNN 在前几个 epoch 内下降较快，但由于其对长距离依赖建模能力较弱，训练到后期时 PPL 降速</a:t>
            </a:r>
            <a:endParaRPr lang="zh-CN" altLang="en-US" sz="2400" b="1">
              <a:solidFill>
                <a:srgbClr val="534048"/>
              </a:solidFill>
              <a:latin typeface="+mn-ea"/>
            </a:endParaRPr>
          </a:p>
          <a:p>
            <a:pPr lvl="1" indent="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趋缓。而 Transformer 凭借自注意力机制能更有效捕捉上下文信息，最终取得更低的困惑度，显示出更强</a:t>
            </a:r>
            <a:endParaRPr lang="zh-CN" altLang="en-US" sz="2400" b="1">
              <a:solidFill>
                <a:srgbClr val="534048"/>
              </a:solidFill>
              <a:latin typeface="+mn-ea"/>
            </a:endParaRPr>
          </a:p>
          <a:p>
            <a:pPr lvl="1" indent="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的表达能力和泛化性能</a:t>
            </a:r>
            <a:r>
              <a:rPr lang="zh-CN" altLang="en-US" sz="2400">
                <a:solidFill>
                  <a:srgbClr val="534048"/>
                </a:solidFill>
                <a:latin typeface="+mn-ea"/>
              </a:rPr>
              <a:t>。</a:t>
            </a:r>
            <a:endParaRPr lang="zh-CN" altLang="en-US" sz="2400">
              <a:solidFill>
                <a:srgbClr val="534048"/>
              </a:solidFill>
              <a:latin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51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15" name="组合 14"/>
          <p:cNvGrpSpPr/>
          <p:nvPr/>
        </p:nvGrpSpPr>
        <p:grpSpPr>
          <a:xfrm>
            <a:off x="1555750" y="1749425"/>
            <a:ext cx="15199360" cy="7526020"/>
            <a:chOff x="2450" y="2755"/>
            <a:chExt cx="23936" cy="11852"/>
          </a:xfrm>
        </p:grpSpPr>
        <p:sp>
          <p:nvSpPr>
            <p:cNvPr id="3" name="圆角矩形 2"/>
            <p:cNvSpPr/>
            <p:nvPr/>
          </p:nvSpPr>
          <p:spPr>
            <a:xfrm flipH="1" flipV="1">
              <a:off x="2450" y="2755"/>
              <a:ext cx="23937" cy="11853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" name="图片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222" y="3277"/>
              <a:ext cx="22391" cy="10809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8" name="组合 7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9" name="流程图: 延期 8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叁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项目结果与分析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50388" y="26710"/>
            <a:ext cx="10937612" cy="10287000"/>
            <a:chOff x="0" y="0"/>
            <a:chExt cx="288068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0688" cy="2709333"/>
            </a:xfrm>
            <a:custGeom>
              <a:avLst/>
              <a:gdLst/>
              <a:ahLst/>
              <a:cxnLst/>
              <a:rect l="l" t="t" r="r" b="b"/>
              <a:pathLst>
                <a:path w="2880688" h="2709333">
                  <a:moveTo>
                    <a:pt x="0" y="0"/>
                  </a:moveTo>
                  <a:lnTo>
                    <a:pt x="2880688" y="0"/>
                  </a:lnTo>
                  <a:lnTo>
                    <a:pt x="2880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880688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-1823964">
            <a:off x="-387482" y="-1484874"/>
            <a:ext cx="10173176" cy="14659649"/>
            <a:chOff x="0" y="0"/>
            <a:chExt cx="13564235" cy="19546198"/>
          </a:xfrm>
        </p:grpSpPr>
        <p:sp>
          <p:nvSpPr>
            <p:cNvPr id="7" name="Freeform 7"/>
            <p:cNvSpPr/>
            <p:nvPr/>
          </p:nvSpPr>
          <p:spPr>
            <a:xfrm>
              <a:off x="4287003" y="10972140"/>
              <a:ext cx="3488919" cy="3216149"/>
            </a:xfrm>
            <a:custGeom>
              <a:avLst/>
              <a:gdLst/>
              <a:ahLst/>
              <a:cxnLst/>
              <a:rect l="l" t="t" r="r" b="b"/>
              <a:pathLst>
                <a:path w="3488919" h="3216149">
                  <a:moveTo>
                    <a:pt x="0" y="0"/>
                  </a:moveTo>
                  <a:lnTo>
                    <a:pt x="3488919" y="0"/>
                  </a:lnTo>
                  <a:lnTo>
                    <a:pt x="3488919" y="3216150"/>
                  </a:lnTo>
                  <a:lnTo>
                    <a:pt x="0" y="3216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3493227" y="5534185"/>
              <a:ext cx="5076470" cy="3488919"/>
            </a:xfrm>
            <a:custGeom>
              <a:avLst/>
              <a:gdLst/>
              <a:ahLst/>
              <a:cxnLst/>
              <a:rect l="l" t="t" r="r" b="b"/>
              <a:pathLst>
                <a:path w="5076470" h="3488919">
                  <a:moveTo>
                    <a:pt x="0" y="0"/>
                  </a:moveTo>
                  <a:lnTo>
                    <a:pt x="5076470" y="0"/>
                  </a:lnTo>
                  <a:lnTo>
                    <a:pt x="5076470" y="3488919"/>
                  </a:lnTo>
                  <a:lnTo>
                    <a:pt x="0" y="3488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907529" y="15343551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487765" y="10699639"/>
              <a:ext cx="5076470" cy="3876577"/>
            </a:xfrm>
            <a:custGeom>
              <a:avLst/>
              <a:gdLst/>
              <a:ahLst/>
              <a:cxnLst/>
              <a:rect l="l" t="t" r="r" b="b"/>
              <a:pathLst>
                <a:path w="5076470" h="3876577">
                  <a:moveTo>
                    <a:pt x="0" y="0"/>
                  </a:moveTo>
                  <a:lnTo>
                    <a:pt x="5076470" y="0"/>
                  </a:lnTo>
                  <a:lnTo>
                    <a:pt x="5076470" y="3876576"/>
                  </a:lnTo>
                  <a:lnTo>
                    <a:pt x="0" y="3876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487765" y="15996737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487765" y="4202647"/>
              <a:ext cx="3803968" cy="5076470"/>
            </a:xfrm>
            <a:custGeom>
              <a:avLst/>
              <a:gdLst/>
              <a:ahLst/>
              <a:cxnLst/>
              <a:rect l="l" t="t" r="r" b="b"/>
              <a:pathLst>
                <a:path w="3803968" h="5076470">
                  <a:moveTo>
                    <a:pt x="0" y="0"/>
                  </a:moveTo>
                  <a:lnTo>
                    <a:pt x="3803968" y="0"/>
                  </a:lnTo>
                  <a:lnTo>
                    <a:pt x="3803968" y="5076470"/>
                  </a:lnTo>
                  <a:lnTo>
                    <a:pt x="0" y="50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0955813"/>
              <a:ext cx="3333793" cy="3726801"/>
            </a:xfrm>
            <a:custGeom>
              <a:avLst/>
              <a:gdLst/>
              <a:ahLst/>
              <a:cxnLst/>
              <a:rect l="l" t="t" r="r" b="b"/>
              <a:pathLst>
                <a:path w="3333793" h="3726801">
                  <a:moveTo>
                    <a:pt x="0" y="0"/>
                  </a:moveTo>
                  <a:lnTo>
                    <a:pt x="3333793" y="0"/>
                  </a:lnTo>
                  <a:lnTo>
                    <a:pt x="3333793" y="3726801"/>
                  </a:lnTo>
                  <a:lnTo>
                    <a:pt x="0" y="372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4471529"/>
              <a:ext cx="2888912" cy="5076470"/>
            </a:xfrm>
            <a:custGeom>
              <a:avLst/>
              <a:gdLst/>
              <a:ahLst/>
              <a:cxnLst/>
              <a:rect l="l" t="t" r="r" b="b"/>
              <a:pathLst>
                <a:path w="2888912" h="5076470">
                  <a:moveTo>
                    <a:pt x="0" y="0"/>
                  </a:moveTo>
                  <a:lnTo>
                    <a:pt x="2888912" y="0"/>
                  </a:lnTo>
                  <a:lnTo>
                    <a:pt x="2888912" y="5076469"/>
                  </a:lnTo>
                  <a:lnTo>
                    <a:pt x="0" y="507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16090429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907529" y="0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487765" y="653186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746878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8886478" y="2001503"/>
            <a:ext cx="7865431" cy="7340810"/>
            <a:chOff x="0" y="0"/>
            <a:chExt cx="10487242" cy="9787747"/>
          </a:xfrm>
        </p:grpSpPr>
        <p:sp>
          <p:nvSpPr>
            <p:cNvPr id="20" name="Freeform 20"/>
            <p:cNvSpPr/>
            <p:nvPr/>
          </p:nvSpPr>
          <p:spPr>
            <a:xfrm>
              <a:off x="9685719" y="7140133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9550979" y="6989320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  <a:endParaRPr lang="en-US" sz="2600" spc="200">
                <a:solidFill>
                  <a:srgbClr val="EBE9E7"/>
                </a:solidFill>
                <a:ea typeface="モトヤ古印体 Bold" panose="03000600000000000000" charset="-128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77064" y="2287290"/>
              <a:ext cx="673915" cy="309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  <a:sym typeface="+mn-ea"/>
                </a:rPr>
                <a:t>收获与创新</a:t>
              </a:r>
              <a:endParaRPr 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rot="-5400000">
              <a:off x="7329566" y="3784571"/>
              <a:ext cx="2905663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8013816" y="2287290"/>
              <a:ext cx="673915" cy="309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挑战与改进</a:t>
              </a:r>
              <a:endParaRPr lang="zh-CN" alt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150568" y="2287290"/>
              <a:ext cx="673915" cy="619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endParaRPr lang="zh-CN" alt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842619" y="2097473"/>
              <a:ext cx="1862784" cy="769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5"/>
                </a:lnSpc>
              </a:pPr>
              <a:r>
                <a:rPr lang="zh-CN" altLang="en-US" sz="6300" spc="79">
                  <a:solidFill>
                    <a:srgbClr val="534048"/>
                  </a:solidFill>
                  <a:ea typeface="思源宋体-粗体 Bold" panose="02020700000000000000" charset="-122"/>
                  <a:sym typeface="+mn-ea"/>
                </a:rPr>
                <a:t>项目总结与展望</a:t>
              </a:r>
              <a:endParaRPr lang="en-US" sz="6300" spc="119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8" name="Freeform 28"/>
            <p:cNvSpPr/>
            <p:nvPr/>
          </p:nvSpPr>
          <p:spPr>
            <a:xfrm>
              <a:off x="908897" y="0"/>
              <a:ext cx="3445398" cy="3496253"/>
            </a:xfrm>
            <a:custGeom>
              <a:avLst/>
              <a:gdLst/>
              <a:ahLst/>
              <a:cxnLst/>
              <a:rect l="l" t="t" r="r" b="b"/>
              <a:pathLst>
                <a:path w="3445398" h="3496253">
                  <a:moveTo>
                    <a:pt x="0" y="0"/>
                  </a:moveTo>
                  <a:lnTo>
                    <a:pt x="3445398" y="0"/>
                  </a:lnTo>
                  <a:lnTo>
                    <a:pt x="3445398" y="3496253"/>
                  </a:lnTo>
                  <a:lnTo>
                    <a:pt x="0" y="349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251583" y="683020"/>
              <a:ext cx="2760025" cy="19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95"/>
                </a:lnSpc>
              </a:pPr>
              <a:r>
                <a:rPr lang="en-US" sz="9500" spc="731">
                  <a:solidFill>
                    <a:srgbClr val="534048"/>
                  </a:solidFill>
                  <a:ea typeface="思源宋体-粗体 Bold" panose="02020700000000000000" charset="-122"/>
                </a:rPr>
                <a:t>肆</a:t>
              </a:r>
              <a:endParaRPr lang="en-US" sz="9500" spc="731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2411556"/>
              <a:ext cx="2503167" cy="568902"/>
            </a:xfrm>
            <a:custGeom>
              <a:avLst/>
              <a:gdLst/>
              <a:ahLst/>
              <a:cxnLst/>
              <a:rect l="l" t="t" r="r" b="b"/>
              <a:pathLst>
                <a:path w="2503167" h="568902">
                  <a:moveTo>
                    <a:pt x="0" y="0"/>
                  </a:moveTo>
                  <a:lnTo>
                    <a:pt x="2503167" y="0"/>
                  </a:lnTo>
                  <a:lnTo>
                    <a:pt x="2503167" y="568902"/>
                  </a:lnTo>
                  <a:lnTo>
                    <a:pt x="0" y="568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/>
              </a:stretch>
            </a:blipFill>
          </p:spPr>
        </p:sp>
      </p:grpSp>
      <p:sp>
        <p:nvSpPr>
          <p:cNvPr id="31" name="文本框 30"/>
          <p:cNvSpPr txBox="1"/>
          <p:nvPr/>
        </p:nvSpPr>
        <p:spPr>
          <a:xfrm>
            <a:off x="18477865" y="409130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524635" y="1708785"/>
            <a:ext cx="15336521" cy="7363460"/>
            <a:chOff x="0" y="-159611"/>
            <a:chExt cx="7979461" cy="4471984"/>
          </a:xfrm>
        </p:grpSpPr>
        <p:sp>
          <p:nvSpPr>
            <p:cNvPr id="22" name="TextBox 22"/>
            <p:cNvSpPr txBox="1"/>
            <p:nvPr/>
          </p:nvSpPr>
          <p:spPr>
            <a:xfrm>
              <a:off x="33039" y="-159611"/>
              <a:ext cx="7946422" cy="44719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000000"/>
                  </a:solidFill>
                  <a:ea typeface="思源宋体-粗体 Bold" panose="02020700000000000000" charset="-122"/>
                </a:rPr>
                <a:t>古诗生成模型的实现与优化：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成功实现了基于</a:t>
              </a:r>
              <a:r>
                <a:rPr lang="en-US" altLang="zh-CN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RNN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（</a:t>
              </a:r>
              <a:r>
                <a:rPr lang="en-US" altLang="zh-CN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LSTM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）和</a:t>
              </a:r>
              <a:r>
                <a:rPr lang="en-US" altLang="zh-CN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Transformer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模型的古诗生成系统。在</a:t>
              </a:r>
              <a:r>
                <a:rPr lang="en-US" altLang="zh-CN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RNN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模型中，利用</a:t>
              </a:r>
              <a:r>
                <a:rPr lang="en-US" altLang="zh-CN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LSTM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网络有效捕捉了古诗的语法结构和长距离依赖。在</a:t>
              </a:r>
              <a:r>
                <a:rPr lang="en-US" altLang="zh-CN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Transformer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模型中，通过自注意力机制提升了生成质量，尤其是在处理长句和复杂结构时具有显著优势</a:t>
              </a:r>
              <a:endParaRPr lang="zh-CN" altLang="en-US" sz="2900" u="none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  <a:p>
              <a:pPr marL="0" lvl="0" indent="0" algn="l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多种采样策略的应用与调优：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采用了多种采样策略（如</a:t>
              </a:r>
              <a:r>
                <a:rPr lang="en-US" altLang="zh-CN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Top-K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、温度采样、</a:t>
              </a:r>
              <a:r>
                <a:rPr lang="en-US" altLang="zh-CN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Top-P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）来控制生成文本的多样性和质量，这在古诗生成中尤为重要。通过调节温度参数和</a:t>
              </a:r>
              <a:r>
                <a:rPr lang="en-US" altLang="zh-CN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Top-K/Top-P</a:t>
              </a: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策略，能够生成更为生动、多样且符合古诗格律的文本</a:t>
              </a:r>
              <a:endParaRPr lang="zh-CN" altLang="en-US" sz="2900" u="none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  <a:p>
              <a:pPr marL="0" lvl="0" indent="0" algn="l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000000"/>
                  </a:solidFill>
                  <a:ea typeface="思源宋体-粗体 Bold" panose="02020700000000000000" charset="-122"/>
                </a:rPr>
                <a:t>系统集成与实际部署：</a:t>
              </a:r>
              <a:r>
                <a:rPr lang="zh-CN" altLang="en-US" sz="2900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通过FastAPI与Flask框架的结合，我们成功地将模型部署为一个Web服务，用户可以通过简单的Web接口进行交互，生成古诗。这一设计思路使得模型具备了实际应用价值，也提高了用户的体验感</a:t>
              </a:r>
              <a:endParaRPr lang="zh-CN" altLang="en-US" sz="2900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  <a:p>
              <a:pPr marL="0" lvl="0" indent="0" algn="l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000000"/>
                  </a:solidFill>
                  <a:ea typeface="思源宋体-粗体 Bold" panose="02020700000000000000" charset="-122"/>
                </a:rPr>
                <a:t>训练与推理的效率优化：</a:t>
              </a:r>
              <a:r>
                <a:rPr lang="zh-CN" altLang="en-US" sz="2900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在训练过程中，通过调节学习率、批次大小、epoch数量等超参数，优化了训练过程，并确保了较高的生成质量</a:t>
              </a:r>
              <a:endParaRPr lang="zh-CN" altLang="en-US" sz="2900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63089"/>
              <a:ext cx="4232289" cy="252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40"/>
                </a:lnSpc>
                <a:spcBef>
                  <a:spcPct val="0"/>
                </a:spcBef>
              </a:pPr>
              <a:endParaRPr lang="en-US" sz="1800" u="none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41" name="组合 4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42" name="流程图: 延期 4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肆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项目总结与展望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项目收获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78014" y="5393995"/>
            <a:ext cx="16331972" cy="202743"/>
            <a:chOff x="0" y="0"/>
            <a:chExt cx="21775963" cy="270325"/>
          </a:xfrm>
        </p:grpSpPr>
        <p:sp>
          <p:nvSpPr>
            <p:cNvPr id="8" name="AutoShape 8"/>
            <p:cNvSpPr/>
            <p:nvPr/>
          </p:nvSpPr>
          <p:spPr>
            <a:xfrm>
              <a:off x="67581" y="122462"/>
              <a:ext cx="21640800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270326" cy="270325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1505637" y="0"/>
              <a:ext cx="270326" cy="270325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114743" y="4605279"/>
            <a:ext cx="1878154" cy="187814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8292" r="-20731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341438" y="4532889"/>
            <a:ext cx="1878154" cy="187814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8886" r="-18886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142683" y="4606549"/>
            <a:ext cx="1878154" cy="1878147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3936" r="-23936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8122121" y="6807131"/>
            <a:ext cx="1919279" cy="669290"/>
            <a:chOff x="0" y="-29478"/>
            <a:chExt cx="2559038" cy="8923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59038" cy="846554"/>
            </a:xfrm>
            <a:custGeom>
              <a:avLst/>
              <a:gdLst/>
              <a:ahLst/>
              <a:cxnLst/>
              <a:rect l="l" t="t" r="r" b="b"/>
              <a:pathLst>
                <a:path w="2559038" h="846554">
                  <a:moveTo>
                    <a:pt x="0" y="0"/>
                  </a:moveTo>
                  <a:lnTo>
                    <a:pt x="2559038" y="0"/>
                  </a:lnTo>
                  <a:lnTo>
                    <a:pt x="2559038" y="846554"/>
                  </a:lnTo>
                  <a:lnTo>
                    <a:pt x="0" y="846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8181" b="-194107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1187" y="-29478"/>
              <a:ext cx="2536664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创新点</a:t>
              </a:r>
              <a:r>
                <a:rPr 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二</a:t>
              </a:r>
              <a:endParaRPr lang="en-US" sz="2900" spc="423">
                <a:solidFill>
                  <a:srgbClr val="FFFFFF"/>
                </a:solidFill>
                <a:ea typeface="思源宋体-粗体 Bold" panose="02020700000000000000" charset="-122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743065" y="1659255"/>
            <a:ext cx="4773295" cy="247396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algn="ctr">
              <a:lnSpc>
                <a:spcPts val="4060"/>
              </a:lnSpc>
              <a:buClrTx/>
              <a:buSzTx/>
              <a:buFontTx/>
            </a:pPr>
            <a:r>
              <a:rPr lang="zh-CN" altLang="en-US" sz="2900" u="none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rPr>
              <a:t>结合生成与部署流程，展示了AI模型在文化创作中的应用，提供了基于深度学习的诗歌创作工具，增强了AI与传统文化的互动</a:t>
            </a:r>
            <a:endParaRPr lang="zh-CN" altLang="en-US" sz="2900" u="none">
              <a:solidFill>
                <a:srgbClr val="534048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3094180" y="3536220"/>
            <a:ext cx="1919279" cy="669290"/>
            <a:chOff x="0" y="-29478"/>
            <a:chExt cx="2559038" cy="89238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559038" cy="846554"/>
            </a:xfrm>
            <a:custGeom>
              <a:avLst/>
              <a:gdLst/>
              <a:ahLst/>
              <a:cxnLst/>
              <a:rect l="l" t="t" r="r" b="b"/>
              <a:pathLst>
                <a:path w="2559038" h="846554">
                  <a:moveTo>
                    <a:pt x="0" y="0"/>
                  </a:moveTo>
                  <a:lnTo>
                    <a:pt x="2559038" y="0"/>
                  </a:lnTo>
                  <a:lnTo>
                    <a:pt x="2559038" y="846554"/>
                  </a:lnTo>
                  <a:lnTo>
                    <a:pt x="0" y="846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8181" b="-194107"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11187" y="-29478"/>
              <a:ext cx="2536664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创新点</a:t>
              </a:r>
              <a:r>
                <a:rPr 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一</a:t>
              </a:r>
              <a:endParaRPr lang="en-US" sz="2900" spc="423">
                <a:solidFill>
                  <a:srgbClr val="FFFFFF"/>
                </a:solidFill>
                <a:ea typeface="思源宋体-粗体 Bold" panose="02020700000000000000" charset="-122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35856" y="6865805"/>
            <a:ext cx="5476875" cy="2602865"/>
            <a:chOff x="-1207347" y="-67945"/>
            <a:chExt cx="7302499" cy="3470487"/>
          </a:xfrm>
        </p:grpSpPr>
        <p:sp>
          <p:nvSpPr>
            <p:cNvPr id="33" name="TextBox 33"/>
            <p:cNvSpPr txBox="1"/>
            <p:nvPr/>
          </p:nvSpPr>
          <p:spPr>
            <a:xfrm>
              <a:off x="-1207347" y="-67945"/>
              <a:ext cx="7302499" cy="34704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60"/>
                </a:lnSpc>
                <a:spcBef>
                  <a:spcPct val="0"/>
                </a:spcBef>
              </a:pPr>
              <a:r>
                <a:rPr lang="zh-CN" altLang="en-US" sz="29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在传统的采样策略基础上，我们结合了温度控制、Top-K和Top-P采样技术，有效平衡了生成的多样性和连贯性，为古诗生成提供了更丰富的创作空间</a:t>
              </a:r>
              <a:endParaRPr lang="zh-CN" altLang="en-US" sz="2900" u="none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582173"/>
              <a:ext cx="4566542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 lang="en-US" sz="1800" u="none">
                <a:solidFill>
                  <a:srgbClr val="534048"/>
                </a:solidFill>
                <a:ea typeface="汉仪君黑-45简" panose="020B0604020202020204" charset="-122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320876" y="3463830"/>
            <a:ext cx="1919279" cy="669290"/>
            <a:chOff x="0" y="-29478"/>
            <a:chExt cx="2559038" cy="89238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559038" cy="846554"/>
            </a:xfrm>
            <a:custGeom>
              <a:avLst/>
              <a:gdLst/>
              <a:ahLst/>
              <a:cxnLst/>
              <a:rect l="l" t="t" r="r" b="b"/>
              <a:pathLst>
                <a:path w="2559038" h="846554">
                  <a:moveTo>
                    <a:pt x="0" y="0"/>
                  </a:moveTo>
                  <a:lnTo>
                    <a:pt x="2559038" y="0"/>
                  </a:lnTo>
                  <a:lnTo>
                    <a:pt x="2559038" y="846554"/>
                  </a:lnTo>
                  <a:lnTo>
                    <a:pt x="0" y="846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8181" b="-194107"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11187" y="-29478"/>
              <a:ext cx="2536664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创新点</a:t>
              </a:r>
              <a:r>
                <a:rPr 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三</a:t>
              </a:r>
              <a:endParaRPr lang="en-US" sz="2900" spc="423">
                <a:solidFill>
                  <a:srgbClr val="FFFFFF"/>
                </a:solidFill>
                <a:ea typeface="思源宋体-粗体 Bold" panose="02020700000000000000" charset="-122"/>
              </a:endParaRP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273280" y="6838315"/>
            <a:ext cx="4439285" cy="2082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algn="ctr">
              <a:lnSpc>
                <a:spcPts val="4060"/>
              </a:lnSpc>
              <a:buClrTx/>
              <a:buSzTx/>
              <a:buFontTx/>
            </a:pPr>
            <a:r>
              <a:rPr lang="zh-CN" altLang="en-US" sz="2900" u="none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rPr>
              <a:t>在保证生成质量的前提下，优化了模型的推理速度，为未来可能的高并发部署奠定了基础</a:t>
            </a:r>
            <a:endParaRPr lang="zh-CN" altLang="en-US" sz="2900" u="none">
              <a:solidFill>
                <a:srgbClr val="534048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54" name="组合 53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55" name="流程图: 延期 54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肆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项目总结与展望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项目创新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52610" y="1492245"/>
            <a:ext cx="1653080" cy="513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45"/>
              </a:lnSpc>
            </a:pPr>
            <a:r>
              <a:rPr lang="en-US" sz="10860" spc="836">
                <a:solidFill>
                  <a:srgbClr val="534048"/>
                </a:solidFill>
                <a:ea typeface="思源宋体-粗体 Bold" panose="02020700000000000000" charset="-122"/>
              </a:rPr>
              <a:t>目录</a:t>
            </a:r>
            <a:endParaRPr lang="en-US" sz="10860" spc="836">
              <a:solidFill>
                <a:srgbClr val="534048"/>
              </a:solidFill>
              <a:ea typeface="思源宋体-粗体 Bold" panose="02020700000000000000" charset="-122"/>
            </a:endParaRPr>
          </a:p>
        </p:txBody>
      </p:sp>
      <p:grpSp>
        <p:nvGrpSpPr>
          <p:cNvPr id="4" name="Group 4"/>
          <p:cNvGrpSpPr/>
          <p:nvPr>
            <p:custDataLst>
              <p:tags r:id="rId2"/>
            </p:custDataLst>
          </p:nvPr>
        </p:nvGrpSpPr>
        <p:grpSpPr>
          <a:xfrm>
            <a:off x="1613957" y="1587495"/>
            <a:ext cx="1297097" cy="1348790"/>
            <a:chOff x="0" y="0"/>
            <a:chExt cx="1729462" cy="1798387"/>
          </a:xfrm>
        </p:grpSpPr>
        <p:sp>
          <p:nvSpPr>
            <p:cNvPr id="5" name="Freeform 5"/>
            <p:cNvSpPr/>
            <p:nvPr>
              <p:custDataLst>
                <p:tags r:id="rId3"/>
              </p:custDataLst>
            </p:nvPr>
          </p:nvSpPr>
          <p:spPr>
            <a:xfrm>
              <a:off x="1505" y="0"/>
              <a:ext cx="1726452" cy="1798387"/>
            </a:xfrm>
            <a:custGeom>
              <a:avLst/>
              <a:gdLst/>
              <a:ahLst/>
              <a:cxnLst/>
              <a:rect l="l" t="t" r="r" b="b"/>
              <a:pathLst>
                <a:path w="1726452" h="1798387">
                  <a:moveTo>
                    <a:pt x="0" y="0"/>
                  </a:moveTo>
                  <a:lnTo>
                    <a:pt x="1726452" y="0"/>
                  </a:lnTo>
                  <a:lnTo>
                    <a:pt x="1726452" y="1798387"/>
                  </a:lnTo>
                  <a:lnTo>
                    <a:pt x="0" y="1798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>
              <p:custDataLst>
                <p:tags r:id="rId6"/>
              </p:custDataLst>
            </p:nvPr>
          </p:nvSpPr>
          <p:spPr>
            <a:xfrm>
              <a:off x="0" y="285149"/>
              <a:ext cx="1729462" cy="111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55"/>
                </a:lnSpc>
              </a:pPr>
              <a:r>
                <a:rPr lang="en-US" sz="5500" spc="423">
                  <a:solidFill>
                    <a:srgbClr val="962315"/>
                  </a:solidFill>
                  <a:ea typeface="思源宋体-粗体 Bold" panose="02020700000000000000" charset="-122"/>
                </a:rPr>
                <a:t>壹</a:t>
              </a:r>
              <a:endParaRPr lang="en-US" sz="5500" spc="423">
                <a:solidFill>
                  <a:srgbClr val="962315"/>
                </a:solidFill>
                <a:ea typeface="思源宋体-粗体 Bold" panose="02020700000000000000" charset="-122"/>
              </a:endParaRPr>
            </a:p>
          </p:txBody>
        </p:sp>
      </p:grpSp>
      <p:sp>
        <p:nvSpPr>
          <p:cNvPr id="7" name="TextBox 7"/>
          <p:cNvSpPr txBox="1"/>
          <p:nvPr>
            <p:custDataLst>
              <p:tags r:id="rId7"/>
            </p:custDataLst>
          </p:nvPr>
        </p:nvSpPr>
        <p:spPr>
          <a:xfrm>
            <a:off x="1797677" y="3197579"/>
            <a:ext cx="929656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4400" spc="79">
                <a:solidFill>
                  <a:srgbClr val="534048"/>
                </a:solidFill>
                <a:ea typeface="思源宋体-粗体 Bold" panose="02020700000000000000" charset="-122"/>
              </a:rPr>
              <a:t>项目背景与动机</a:t>
            </a:r>
            <a:endParaRPr lang="zh-CN" altLang="en-US" sz="4400" spc="79">
              <a:solidFill>
                <a:srgbClr val="534048"/>
              </a:solidFill>
              <a:ea typeface="思源宋体-粗体 Bold" panose="02020700000000000000" charset="-122"/>
            </a:endParaRPr>
          </a:p>
        </p:txBody>
      </p:sp>
      <p:grpSp>
        <p:nvGrpSpPr>
          <p:cNvPr id="8" name="Group 8"/>
          <p:cNvGrpSpPr/>
          <p:nvPr>
            <p:custDataLst>
              <p:tags r:id="rId8"/>
            </p:custDataLst>
          </p:nvPr>
        </p:nvGrpSpPr>
        <p:grpSpPr>
          <a:xfrm>
            <a:off x="4863396" y="1587495"/>
            <a:ext cx="1297097" cy="1348790"/>
            <a:chOff x="0" y="0"/>
            <a:chExt cx="1729462" cy="1798387"/>
          </a:xfrm>
        </p:grpSpPr>
        <p:sp>
          <p:nvSpPr>
            <p:cNvPr id="9" name="Freeform 9"/>
            <p:cNvSpPr/>
            <p:nvPr>
              <p:custDataLst>
                <p:tags r:id="rId9"/>
              </p:custDataLst>
            </p:nvPr>
          </p:nvSpPr>
          <p:spPr>
            <a:xfrm>
              <a:off x="1505" y="0"/>
              <a:ext cx="1726452" cy="1798387"/>
            </a:xfrm>
            <a:custGeom>
              <a:avLst/>
              <a:gdLst/>
              <a:ahLst/>
              <a:cxnLst/>
              <a:rect l="l" t="t" r="r" b="b"/>
              <a:pathLst>
                <a:path w="1726452" h="1798387">
                  <a:moveTo>
                    <a:pt x="0" y="0"/>
                  </a:moveTo>
                  <a:lnTo>
                    <a:pt x="1726452" y="0"/>
                  </a:lnTo>
                  <a:lnTo>
                    <a:pt x="1726452" y="1798387"/>
                  </a:lnTo>
                  <a:lnTo>
                    <a:pt x="0" y="1798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>
              <p:custDataLst>
                <p:tags r:id="rId10"/>
              </p:custDataLst>
            </p:nvPr>
          </p:nvSpPr>
          <p:spPr>
            <a:xfrm>
              <a:off x="0" y="285149"/>
              <a:ext cx="1729462" cy="111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55"/>
                </a:lnSpc>
              </a:pPr>
              <a:r>
                <a:rPr lang="en-US" sz="5500" spc="423">
                  <a:solidFill>
                    <a:srgbClr val="962315"/>
                  </a:solidFill>
                  <a:ea typeface="思源宋体-粗体 Bold" panose="02020700000000000000" charset="-122"/>
                </a:rPr>
                <a:t>贰</a:t>
              </a:r>
              <a:endParaRPr lang="en-US" sz="5500" spc="423">
                <a:solidFill>
                  <a:srgbClr val="962315"/>
                </a:solidFill>
                <a:ea typeface="思源宋体-粗体 Bold" panose="02020700000000000000" charset="-122"/>
              </a:endParaRPr>
            </a:p>
          </p:txBody>
        </p:sp>
      </p:grpSp>
      <p:sp>
        <p:nvSpPr>
          <p:cNvPr id="11" name="TextBox 11"/>
          <p:cNvSpPr txBox="1"/>
          <p:nvPr>
            <p:custDataLst>
              <p:tags r:id="rId11"/>
            </p:custDataLst>
          </p:nvPr>
        </p:nvSpPr>
        <p:spPr>
          <a:xfrm>
            <a:off x="5047117" y="3197579"/>
            <a:ext cx="929656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4200" spc="79">
                <a:solidFill>
                  <a:srgbClr val="534048"/>
                </a:solidFill>
                <a:ea typeface="思源宋体-粗体 Bold" panose="02020700000000000000" charset="-122"/>
              </a:rPr>
              <a:t>项目目标与实现</a:t>
            </a:r>
            <a:endParaRPr lang="zh-CN" altLang="en-US" sz="4200" spc="79">
              <a:solidFill>
                <a:srgbClr val="534048"/>
              </a:solidFill>
              <a:ea typeface="思源宋体-粗体 Bold" panose="02020700000000000000" charset="-122"/>
            </a:endParaRPr>
          </a:p>
        </p:txBody>
      </p:sp>
      <p:grpSp>
        <p:nvGrpSpPr>
          <p:cNvPr id="12" name="Group 12"/>
          <p:cNvGrpSpPr/>
          <p:nvPr>
            <p:custDataLst>
              <p:tags r:id="rId12"/>
            </p:custDataLst>
          </p:nvPr>
        </p:nvGrpSpPr>
        <p:grpSpPr>
          <a:xfrm>
            <a:off x="12129765" y="1587495"/>
            <a:ext cx="1297097" cy="1348790"/>
            <a:chOff x="0" y="0"/>
            <a:chExt cx="1729462" cy="1798387"/>
          </a:xfrm>
        </p:grpSpPr>
        <p:sp>
          <p:nvSpPr>
            <p:cNvPr id="13" name="Freeform 13"/>
            <p:cNvSpPr/>
            <p:nvPr>
              <p:custDataLst>
                <p:tags r:id="rId13"/>
              </p:custDataLst>
            </p:nvPr>
          </p:nvSpPr>
          <p:spPr>
            <a:xfrm>
              <a:off x="1505" y="0"/>
              <a:ext cx="1726452" cy="1798387"/>
            </a:xfrm>
            <a:custGeom>
              <a:avLst/>
              <a:gdLst/>
              <a:ahLst/>
              <a:cxnLst/>
              <a:rect l="l" t="t" r="r" b="b"/>
              <a:pathLst>
                <a:path w="1726452" h="1798387">
                  <a:moveTo>
                    <a:pt x="0" y="0"/>
                  </a:moveTo>
                  <a:lnTo>
                    <a:pt x="1726452" y="0"/>
                  </a:lnTo>
                  <a:lnTo>
                    <a:pt x="1726452" y="1798387"/>
                  </a:lnTo>
                  <a:lnTo>
                    <a:pt x="0" y="1798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>
              <p:custDataLst>
                <p:tags r:id="rId14"/>
              </p:custDataLst>
            </p:nvPr>
          </p:nvSpPr>
          <p:spPr>
            <a:xfrm>
              <a:off x="0" y="285149"/>
              <a:ext cx="1729462" cy="111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55"/>
                </a:lnSpc>
              </a:pPr>
              <a:r>
                <a:rPr lang="en-US" sz="5500" spc="423">
                  <a:solidFill>
                    <a:srgbClr val="962315"/>
                  </a:solidFill>
                  <a:ea typeface="思源宋体-粗体 Bold" panose="02020700000000000000" charset="-122"/>
                </a:rPr>
                <a:t>叁</a:t>
              </a:r>
              <a:endParaRPr lang="en-US" sz="5500" spc="423">
                <a:solidFill>
                  <a:srgbClr val="962315"/>
                </a:solidFill>
                <a:ea typeface="思源宋体-粗体 Bold" panose="02020700000000000000" charset="-122"/>
              </a:endParaRPr>
            </a:p>
          </p:txBody>
        </p:sp>
      </p:grpSp>
      <p:sp>
        <p:nvSpPr>
          <p:cNvPr id="15" name="TextBox 15"/>
          <p:cNvSpPr txBox="1"/>
          <p:nvPr>
            <p:custDataLst>
              <p:tags r:id="rId15"/>
            </p:custDataLst>
          </p:nvPr>
        </p:nvSpPr>
        <p:spPr>
          <a:xfrm>
            <a:off x="12313485" y="3197579"/>
            <a:ext cx="929656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4200" spc="79">
                <a:solidFill>
                  <a:srgbClr val="534048"/>
                </a:solidFill>
                <a:ea typeface="思源宋体-粗体 Bold" panose="02020700000000000000" charset="-122"/>
              </a:rPr>
              <a:t>项目结果与分析</a:t>
            </a:r>
            <a:endParaRPr lang="zh-CN" altLang="en-US" sz="4200" spc="79">
              <a:solidFill>
                <a:srgbClr val="534048"/>
              </a:solidFill>
              <a:ea typeface="思源宋体-粗体 Bold" panose="02020700000000000000" charset="-122"/>
            </a:endParaRPr>
          </a:p>
        </p:txBody>
      </p:sp>
      <p:grpSp>
        <p:nvGrpSpPr>
          <p:cNvPr id="16" name="Group 16"/>
          <p:cNvGrpSpPr/>
          <p:nvPr>
            <p:custDataLst>
              <p:tags r:id="rId16"/>
            </p:custDataLst>
          </p:nvPr>
        </p:nvGrpSpPr>
        <p:grpSpPr>
          <a:xfrm>
            <a:off x="15376946" y="1587495"/>
            <a:ext cx="1297097" cy="1348790"/>
            <a:chOff x="0" y="0"/>
            <a:chExt cx="1729462" cy="1798387"/>
          </a:xfrm>
        </p:grpSpPr>
        <p:sp>
          <p:nvSpPr>
            <p:cNvPr id="17" name="Freeform 17"/>
            <p:cNvSpPr/>
            <p:nvPr>
              <p:custDataLst>
                <p:tags r:id="rId17"/>
              </p:custDataLst>
            </p:nvPr>
          </p:nvSpPr>
          <p:spPr>
            <a:xfrm>
              <a:off x="1505" y="0"/>
              <a:ext cx="1726452" cy="1798387"/>
            </a:xfrm>
            <a:custGeom>
              <a:avLst/>
              <a:gdLst/>
              <a:ahLst/>
              <a:cxnLst/>
              <a:rect l="l" t="t" r="r" b="b"/>
              <a:pathLst>
                <a:path w="1726452" h="1798387">
                  <a:moveTo>
                    <a:pt x="0" y="0"/>
                  </a:moveTo>
                  <a:lnTo>
                    <a:pt x="1726452" y="0"/>
                  </a:lnTo>
                  <a:lnTo>
                    <a:pt x="1726452" y="1798387"/>
                  </a:lnTo>
                  <a:lnTo>
                    <a:pt x="0" y="1798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>
              <p:custDataLst>
                <p:tags r:id="rId18"/>
              </p:custDataLst>
            </p:nvPr>
          </p:nvSpPr>
          <p:spPr>
            <a:xfrm>
              <a:off x="0" y="285149"/>
              <a:ext cx="1729462" cy="111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55"/>
                </a:lnSpc>
              </a:pPr>
              <a:r>
                <a:rPr lang="en-US" sz="5500" spc="423">
                  <a:solidFill>
                    <a:srgbClr val="962315"/>
                  </a:solidFill>
                  <a:ea typeface="思源宋体-粗体" panose="02020600000000000000" charset="-122"/>
                </a:rPr>
                <a:t>肆</a:t>
              </a:r>
              <a:endParaRPr lang="en-US" sz="5500" spc="423">
                <a:solidFill>
                  <a:srgbClr val="962315"/>
                </a:solidFill>
                <a:ea typeface="思源宋体-粗体" panose="02020600000000000000" charset="-122"/>
              </a:endParaRPr>
            </a:p>
          </p:txBody>
        </p:sp>
      </p:grpSp>
      <p:sp>
        <p:nvSpPr>
          <p:cNvPr id="19" name="TextBox 19"/>
          <p:cNvSpPr txBox="1"/>
          <p:nvPr>
            <p:custDataLst>
              <p:tags r:id="rId19"/>
            </p:custDataLst>
          </p:nvPr>
        </p:nvSpPr>
        <p:spPr>
          <a:xfrm>
            <a:off x="15560667" y="3197579"/>
            <a:ext cx="929656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4200" spc="79">
                <a:solidFill>
                  <a:srgbClr val="534048"/>
                </a:solidFill>
                <a:ea typeface="思源宋体-粗体 Bold" panose="02020700000000000000" charset="-122"/>
              </a:rPr>
              <a:t>项目总结与展望</a:t>
            </a:r>
            <a:endParaRPr lang="zh-CN" altLang="en-US" sz="4200" spc="79">
              <a:solidFill>
                <a:srgbClr val="534048"/>
              </a:solidFill>
              <a:ea typeface="思源宋体-粗体 Bold" panose="02020700000000000000" charset="-122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3970" y="9171885"/>
            <a:ext cx="18288000" cy="2194759"/>
            <a:chOff x="0" y="0"/>
            <a:chExt cx="24384000" cy="292634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t="-39617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4009851"/>
            <a:ext cx="18288000" cy="1499964"/>
            <a:chOff x="0" y="0"/>
            <a:chExt cx="4816593" cy="3950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395052"/>
            </a:xfrm>
            <a:custGeom>
              <a:avLst/>
              <a:gdLst/>
              <a:ahLst/>
              <a:cxnLst/>
              <a:rect l="l" t="t" r="r" b="b"/>
              <a:pathLst>
                <a:path w="4816592" h="395052">
                  <a:moveTo>
                    <a:pt x="0" y="0"/>
                  </a:moveTo>
                  <a:lnTo>
                    <a:pt x="4816592" y="0"/>
                  </a:lnTo>
                  <a:lnTo>
                    <a:pt x="4816592" y="395052"/>
                  </a:lnTo>
                  <a:lnTo>
                    <a:pt x="0" y="395052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423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</a:p>
          </p:txBody>
        </p:sp>
      </p:grpSp>
      <p:grpSp>
        <p:nvGrpSpPr>
          <p:cNvPr id="10" name="Group 10"/>
          <p:cNvGrpSpPr/>
          <p:nvPr>
            <p:custDataLst>
              <p:tags r:id="rId2"/>
            </p:custDataLst>
          </p:nvPr>
        </p:nvGrpSpPr>
        <p:grpSpPr>
          <a:xfrm>
            <a:off x="7660270" y="2733844"/>
            <a:ext cx="2967459" cy="5104030"/>
            <a:chOff x="0" y="0"/>
            <a:chExt cx="3956612" cy="6805373"/>
          </a:xfrm>
        </p:grpSpPr>
        <p:sp>
          <p:nvSpPr>
            <p:cNvPr id="11" name="Freeform 11"/>
            <p:cNvSpPr/>
            <p:nvPr>
              <p:custDataLst>
                <p:tags r:id="rId3"/>
              </p:custDataLst>
            </p:nvPr>
          </p:nvSpPr>
          <p:spPr>
            <a:xfrm rot="-10800000">
              <a:off x="0" y="3402686"/>
              <a:ext cx="3956612" cy="3402686"/>
            </a:xfrm>
            <a:custGeom>
              <a:avLst/>
              <a:gdLst/>
              <a:ahLst/>
              <a:cxnLst/>
              <a:rect l="l" t="t" r="r" b="b"/>
              <a:pathLst>
                <a:path w="3956612" h="3402686">
                  <a:moveTo>
                    <a:pt x="0" y="0"/>
                  </a:moveTo>
                  <a:lnTo>
                    <a:pt x="3956612" y="0"/>
                  </a:lnTo>
                  <a:lnTo>
                    <a:pt x="3956612" y="3402687"/>
                  </a:lnTo>
                  <a:lnTo>
                    <a:pt x="0" y="340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956612" cy="3402686"/>
            </a:xfrm>
            <a:custGeom>
              <a:avLst/>
              <a:gdLst/>
              <a:ahLst/>
              <a:cxnLst/>
              <a:rect l="l" t="t" r="r" b="b"/>
              <a:pathLst>
                <a:path w="3956612" h="3402686">
                  <a:moveTo>
                    <a:pt x="0" y="0"/>
                  </a:moveTo>
                  <a:lnTo>
                    <a:pt x="3956612" y="0"/>
                  </a:lnTo>
                  <a:lnTo>
                    <a:pt x="3956612" y="3402686"/>
                  </a:lnTo>
                  <a:lnTo>
                    <a:pt x="0" y="3402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1000"/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>
            <p:custDataLst>
              <p:tags r:id="rId5"/>
            </p:custDataLst>
          </p:nvPr>
        </p:nvSpPr>
        <p:spPr>
          <a:xfrm>
            <a:off x="214630" y="4380230"/>
            <a:ext cx="3795395" cy="669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zh-CN" altLang="en-US" sz="2900" spc="423">
                <a:solidFill>
                  <a:srgbClr val="000000"/>
                </a:solidFill>
                <a:ea typeface="思源宋体-粗体 Bold" panose="02020700000000000000" charset="-122"/>
              </a:rPr>
              <a:t>生成文本的创新性</a:t>
            </a:r>
            <a:endParaRPr lang="zh-CN" altLang="en-US" sz="2900" spc="423">
              <a:solidFill>
                <a:srgbClr val="000000"/>
              </a:solidFill>
              <a:ea typeface="思源宋体-粗体 Bold" panose="02020700000000000000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6"/>
            </p:custDataLst>
          </p:nvPr>
        </p:nvSpPr>
        <p:spPr>
          <a:xfrm>
            <a:off x="4411980" y="4379595"/>
            <a:ext cx="3556635" cy="669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zh-CN" altLang="en-US" sz="2900" spc="423">
                <a:solidFill>
                  <a:srgbClr val="000000"/>
                </a:solidFill>
                <a:ea typeface="思源宋体-粗体 Bold" panose="02020700000000000000" charset="-122"/>
              </a:rPr>
              <a:t>文化与语义的理解</a:t>
            </a:r>
            <a:endParaRPr lang="zh-CN" altLang="en-US" sz="2900" spc="423">
              <a:solidFill>
                <a:srgbClr val="000000"/>
              </a:solidFill>
              <a:ea typeface="思源宋体-粗体 Bold" panose="020207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7"/>
            </p:custDataLst>
          </p:nvPr>
        </p:nvSpPr>
        <p:spPr>
          <a:xfrm>
            <a:off x="520065" y="1632585"/>
            <a:ext cx="3343275" cy="1596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ctr">
              <a:lnSpc>
                <a:spcPts val="3240"/>
              </a:lnSpc>
            </a:pPr>
            <a:r>
              <a:rPr lang="zh-CN" altLang="en-US" sz="2400" b="1" spc="79">
                <a:solidFill>
                  <a:srgbClr val="534048"/>
                </a:solidFill>
                <a:latin typeface="+mn-ea"/>
                <a:cs typeface="+mn-ea"/>
              </a:rPr>
              <a:t>挑战</a:t>
            </a:r>
            <a:r>
              <a:rPr lang="en-US" altLang="zh-CN" sz="2400" b="1" spc="79">
                <a:solidFill>
                  <a:srgbClr val="534048"/>
                </a:solidFill>
                <a:latin typeface="+mn-ea"/>
                <a:cs typeface="+mn-ea"/>
              </a:rPr>
              <a:t>1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：尽管模型可以生成符合格律的古诗，但有时生成的文本可能缺乏足够的创意，容易产生重复的短语和结构</a:t>
            </a:r>
            <a:endParaRPr lang="zh-CN" altLang="en-US" sz="2400" spc="79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16" name="AutoShape 16"/>
          <p:cNvSpPr/>
          <p:nvPr>
            <p:custDataLst>
              <p:tags r:id="rId8"/>
            </p:custDataLst>
          </p:nvPr>
        </p:nvSpPr>
        <p:spPr>
          <a:xfrm rot="-5400000">
            <a:off x="3870277" y="4755071"/>
            <a:ext cx="5448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>
            <p:custDataLst>
              <p:tags r:id="rId9"/>
            </p:custDataLst>
          </p:nvPr>
        </p:nvSpPr>
        <p:spPr>
          <a:xfrm>
            <a:off x="520065" y="6059170"/>
            <a:ext cx="3214370" cy="332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 algn="ctr">
              <a:lnSpc>
                <a:spcPts val="3240"/>
              </a:lnSpc>
              <a:spcBef>
                <a:spcPct val="0"/>
              </a:spcBef>
            </a:pPr>
            <a:r>
              <a:rPr lang="zh-CN" altLang="en-US" sz="2400" b="1" u="none" spc="79">
                <a:solidFill>
                  <a:srgbClr val="534048"/>
                </a:solidFill>
                <a:latin typeface="+mn-ea"/>
                <a:cs typeface="+mn-ea"/>
              </a:rPr>
              <a:t>改进：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可以引入生成对抗网络（GAN）等方法，增强生成文本的创新性与多样性。通过引入更加复杂的生成机制，增强模型的多样性控制，从而提升生成诗句的独特性和艺术性</a:t>
            </a:r>
            <a:endParaRPr lang="zh-CN" altLang="en-US" sz="1800" u="none" spc="79">
              <a:solidFill>
                <a:srgbClr val="534048"/>
              </a:solidFill>
              <a:ea typeface="汉仪君黑-45简" panose="020B0604020202020204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0"/>
            </p:custDataLst>
          </p:nvPr>
        </p:nvSpPr>
        <p:spPr>
          <a:xfrm>
            <a:off x="10441305" y="4380230"/>
            <a:ext cx="3974465" cy="669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20"/>
              </a:lnSpc>
              <a:spcBef>
                <a:spcPct val="0"/>
              </a:spcBef>
            </a:pPr>
            <a:r>
              <a:rPr lang="zh-CN" altLang="en-US" sz="2900" u="none" spc="423">
                <a:solidFill>
                  <a:srgbClr val="000000"/>
                </a:solidFill>
                <a:ea typeface="思源宋体-粗体 Bold" panose="02020700000000000000" charset="-122"/>
              </a:rPr>
              <a:t>效率与实时性问题</a:t>
            </a:r>
            <a:endParaRPr lang="zh-CN" altLang="en-US" sz="2900" u="none" spc="423">
              <a:solidFill>
                <a:srgbClr val="000000"/>
              </a:solidFill>
              <a:ea typeface="思源宋体-粗体 Bold" panose="020207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1"/>
            </p:custDataLst>
          </p:nvPr>
        </p:nvSpPr>
        <p:spPr>
          <a:xfrm>
            <a:off x="14934656" y="4379786"/>
            <a:ext cx="2705644" cy="66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0"/>
              </a:lnSpc>
              <a:spcBef>
                <a:spcPct val="0"/>
              </a:spcBef>
            </a:pPr>
            <a:r>
              <a:rPr lang="zh-CN" altLang="en-US" sz="2900" u="none" spc="423">
                <a:solidFill>
                  <a:srgbClr val="000000"/>
                </a:solidFill>
                <a:ea typeface="思源宋体-粗体 Bold" panose="02020700000000000000" charset="-122"/>
              </a:rPr>
              <a:t>用户个性化</a:t>
            </a:r>
            <a:endParaRPr lang="zh-CN" altLang="en-US" sz="2900" u="none" spc="423">
              <a:solidFill>
                <a:srgbClr val="000000"/>
              </a:solidFill>
              <a:ea typeface="思源宋体-粗体 Bold" panose="02020700000000000000" charset="-122"/>
            </a:endParaRPr>
          </a:p>
        </p:txBody>
      </p:sp>
      <p:sp>
        <p:nvSpPr>
          <p:cNvPr id="21" name="AutoShape 21"/>
          <p:cNvSpPr/>
          <p:nvPr>
            <p:custDataLst>
              <p:tags r:id="rId12"/>
            </p:custDataLst>
          </p:nvPr>
        </p:nvSpPr>
        <p:spPr>
          <a:xfrm rot="-5400000">
            <a:off x="14290088" y="4777296"/>
            <a:ext cx="5448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3" name="组合 52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54" name="组合 53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55" name="流程图: 延期 54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肆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项目总结与展望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项目挑战以及改进方向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  <p:sp>
        <p:nvSpPr>
          <p:cNvPr id="23" name="TextBox 15"/>
          <p:cNvSpPr txBox="1"/>
          <p:nvPr>
            <p:custDataLst>
              <p:tags r:id="rId13"/>
            </p:custDataLst>
          </p:nvPr>
        </p:nvSpPr>
        <p:spPr>
          <a:xfrm>
            <a:off x="4153535" y="1632585"/>
            <a:ext cx="3343275" cy="1596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ctr">
              <a:lnSpc>
                <a:spcPts val="3240"/>
              </a:lnSpc>
            </a:pPr>
            <a:r>
              <a:rPr lang="zh-CN" altLang="en-US" sz="2400" b="1" spc="79">
                <a:solidFill>
                  <a:srgbClr val="534048"/>
                </a:solidFill>
                <a:latin typeface="+mn-ea"/>
                <a:cs typeface="+mn-ea"/>
              </a:rPr>
              <a:t>挑战</a:t>
            </a:r>
            <a:r>
              <a:rPr lang="en-US" altLang="zh-CN" sz="2400" b="1" spc="79">
                <a:solidFill>
                  <a:srgbClr val="534048"/>
                </a:solidFill>
                <a:latin typeface="+mn-ea"/>
                <a:cs typeface="+mn-ea"/>
              </a:rPr>
              <a:t>2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：当前模型更多地侧重于语法和结构的生成，而在深层次的文化内涵上仍有所不足</a:t>
            </a:r>
            <a:endParaRPr lang="zh-CN" altLang="en-US" sz="2400" spc="79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24" name="TextBox 17"/>
          <p:cNvSpPr txBox="1"/>
          <p:nvPr>
            <p:custDataLst>
              <p:tags r:id="rId14"/>
            </p:custDataLst>
          </p:nvPr>
        </p:nvSpPr>
        <p:spPr>
          <a:xfrm>
            <a:off x="4411980" y="6059170"/>
            <a:ext cx="3214370" cy="24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 algn="ctr">
              <a:lnSpc>
                <a:spcPts val="3240"/>
              </a:lnSpc>
              <a:spcBef>
                <a:spcPct val="0"/>
              </a:spcBef>
            </a:pPr>
            <a:r>
              <a:rPr lang="zh-CN" altLang="en-US" sz="2400" b="1" u="none" spc="79">
                <a:solidFill>
                  <a:srgbClr val="534048"/>
                </a:solidFill>
                <a:latin typeface="+mn-ea"/>
                <a:cs typeface="+mn-ea"/>
              </a:rPr>
              <a:t>改进：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可以将知识图谱或外部预训练语言模型（如GPT系列）与现有模型结合，以提升生成文本的语义深度和文化背景的理解</a:t>
            </a:r>
            <a:endParaRPr lang="zh-CN" altLang="en-US" sz="2400" u="none" spc="79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25" name="TextBox 17"/>
          <p:cNvSpPr txBox="1"/>
          <p:nvPr>
            <p:custDataLst>
              <p:tags r:id="rId15"/>
            </p:custDataLst>
          </p:nvPr>
        </p:nvSpPr>
        <p:spPr>
          <a:xfrm>
            <a:off x="10731500" y="6106160"/>
            <a:ext cx="3382010" cy="373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 algn="ctr">
              <a:lnSpc>
                <a:spcPts val="3240"/>
              </a:lnSpc>
              <a:spcBef>
                <a:spcPct val="0"/>
              </a:spcBef>
            </a:pPr>
            <a:r>
              <a:rPr lang="zh-CN" altLang="en-US" sz="2400" b="1" u="none" spc="79">
                <a:solidFill>
                  <a:srgbClr val="534048"/>
                </a:solidFill>
                <a:latin typeface="+mn-ea"/>
                <a:cs typeface="+mn-ea"/>
              </a:rPr>
              <a:t>改进：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未来可以通过模型压缩（如剪枝、量化）、蒸馏技术等手段减少模型的计算量，同时使用高效的推理框架（如</a:t>
            </a:r>
            <a:r>
              <a:rPr lang="en-US" altLang="zh-CN" sz="2400" u="none" spc="79">
                <a:solidFill>
                  <a:srgbClr val="534048"/>
                </a:solidFill>
                <a:latin typeface="+mn-ea"/>
                <a:cs typeface="+mn-ea"/>
              </a:rPr>
              <a:t>ONNX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、</a:t>
            </a:r>
            <a:r>
              <a:rPr lang="en-US" altLang="zh-CN" sz="2400" u="none" spc="79">
                <a:solidFill>
                  <a:srgbClr val="534048"/>
                </a:solidFill>
                <a:latin typeface="+mn-ea"/>
                <a:cs typeface="+mn-ea"/>
              </a:rPr>
              <a:t>TensorRT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）来加速模型推理速度，提高系统的实时响应能力</a:t>
            </a:r>
            <a:endParaRPr lang="zh-CN" altLang="en-US" sz="2400" u="none" spc="79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26" name="TextBox 15"/>
          <p:cNvSpPr txBox="1"/>
          <p:nvPr>
            <p:custDataLst>
              <p:tags r:id="rId16"/>
            </p:custDataLst>
          </p:nvPr>
        </p:nvSpPr>
        <p:spPr>
          <a:xfrm>
            <a:off x="10757535" y="1632585"/>
            <a:ext cx="3528695" cy="1596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ctr">
              <a:lnSpc>
                <a:spcPts val="3240"/>
              </a:lnSpc>
            </a:pPr>
            <a:r>
              <a:rPr lang="zh-CN" altLang="en-US" sz="2400" b="1" spc="79">
                <a:solidFill>
                  <a:srgbClr val="534048"/>
                </a:solidFill>
                <a:latin typeface="+mn-ea"/>
                <a:cs typeface="+mn-ea"/>
              </a:rPr>
              <a:t>挑战</a:t>
            </a:r>
            <a:r>
              <a:rPr lang="en-US" altLang="zh-CN" sz="2400" b="1" spc="79">
                <a:solidFill>
                  <a:srgbClr val="534048"/>
                </a:solidFill>
                <a:latin typeface="+mn-ea"/>
                <a:cs typeface="+mn-ea"/>
              </a:rPr>
              <a:t>3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：随着模型的复杂度增加，推理速度可能成为瓶颈，尤其是在高并发的生产环境中，响应时间可能会显著增加</a:t>
            </a:r>
            <a:endParaRPr lang="zh-CN" altLang="en-US" sz="2400" spc="79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27" name="TextBox 17"/>
          <p:cNvSpPr txBox="1"/>
          <p:nvPr>
            <p:custDataLst>
              <p:tags r:id="rId17"/>
            </p:custDataLst>
          </p:nvPr>
        </p:nvSpPr>
        <p:spPr>
          <a:xfrm>
            <a:off x="14715490" y="6156960"/>
            <a:ext cx="3382010" cy="24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 algn="ctr">
              <a:lnSpc>
                <a:spcPts val="3240"/>
              </a:lnSpc>
              <a:spcBef>
                <a:spcPct val="0"/>
              </a:spcBef>
            </a:pPr>
            <a:r>
              <a:rPr lang="zh-CN" altLang="en-US" sz="2400" b="1" u="none" spc="79">
                <a:solidFill>
                  <a:srgbClr val="534048"/>
                </a:solidFill>
                <a:latin typeface="+mn-ea"/>
                <a:cs typeface="+mn-ea"/>
              </a:rPr>
              <a:t>改进：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可以加入更多的交互功能，让用户在生成过程中参与调整生成结果，如实时修改生成长度、风格、情感等参数。</a:t>
            </a:r>
            <a:endParaRPr lang="zh-CN" altLang="en-US" sz="2400" u="none" spc="79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28" name="TextBox 15"/>
          <p:cNvSpPr txBox="1"/>
          <p:nvPr>
            <p:custDataLst>
              <p:tags r:id="rId18"/>
            </p:custDataLst>
          </p:nvPr>
        </p:nvSpPr>
        <p:spPr>
          <a:xfrm>
            <a:off x="14715490" y="1633855"/>
            <a:ext cx="3381375" cy="1596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ctr">
              <a:lnSpc>
                <a:spcPts val="3240"/>
              </a:lnSpc>
            </a:pPr>
            <a:r>
              <a:rPr lang="zh-CN" altLang="en-US" sz="2400" b="1" spc="79">
                <a:solidFill>
                  <a:srgbClr val="534048"/>
                </a:solidFill>
                <a:latin typeface="+mn-ea"/>
                <a:cs typeface="+mn-ea"/>
              </a:rPr>
              <a:t>挑战</a:t>
            </a:r>
            <a:r>
              <a:rPr lang="en-US" altLang="zh-CN" sz="2400" b="1" spc="79">
                <a:solidFill>
                  <a:srgbClr val="534048"/>
                </a:solidFill>
                <a:latin typeface="+mn-ea"/>
                <a:cs typeface="+mn-ea"/>
              </a:rPr>
              <a:t>4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：当前系统对用户的个性化需求支持有限，</a:t>
            </a:r>
            <a:r>
              <a:rPr lang="en-US" altLang="zh-CN" sz="2400" spc="79">
                <a:solidFill>
                  <a:srgbClr val="534048"/>
                </a:solidFill>
                <a:latin typeface="+mn-ea"/>
                <a:cs typeface="+mn-ea"/>
              </a:rPr>
              <a:t>UI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设计较为简单</a:t>
            </a:r>
            <a:endParaRPr lang="zh-CN" altLang="en-US" sz="2400" spc="79">
              <a:solidFill>
                <a:srgbClr val="534048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6710"/>
            <a:ext cx="18288000" cy="6826127"/>
            <a:chOff x="0" y="0"/>
            <a:chExt cx="4816593" cy="1797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797828"/>
            </a:xfrm>
            <a:custGeom>
              <a:avLst/>
              <a:gdLst/>
              <a:ahLst/>
              <a:cxnLst/>
              <a:rect l="l" t="t" r="r" b="b"/>
              <a:pathLst>
                <a:path w="4816592" h="1797828">
                  <a:moveTo>
                    <a:pt x="0" y="0"/>
                  </a:moveTo>
                  <a:lnTo>
                    <a:pt x="4816592" y="0"/>
                  </a:lnTo>
                  <a:lnTo>
                    <a:pt x="4816592" y="1797828"/>
                  </a:lnTo>
                  <a:lnTo>
                    <a:pt x="0" y="1797828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1826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55947" y="2842292"/>
            <a:ext cx="13576105" cy="2524653"/>
            <a:chOff x="0" y="-28575"/>
            <a:chExt cx="18101474" cy="33662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080770"/>
              <a:ext cx="18101474" cy="2256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55"/>
                </a:lnSpc>
              </a:pPr>
              <a:r>
                <a:rPr lang="en-US" sz="10660" spc="820">
                  <a:solidFill>
                    <a:srgbClr val="534048"/>
                  </a:solidFill>
                  <a:ea typeface="思源宋体-粗体 Bold" panose="02020700000000000000" charset="-122"/>
                </a:rPr>
                <a:t>感谢您的聆听</a:t>
              </a:r>
              <a:endParaRPr lang="en-US" sz="10660" spc="820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101474" cy="882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spc="307">
                  <a:solidFill>
                    <a:srgbClr val="534048"/>
                  </a:solidFill>
                  <a:ea typeface="方正小标宋_GBK" panose="02000000000000000000" charset="-122"/>
                </a:rPr>
                <a:t>恳请导师批评指正</a:t>
              </a:r>
              <a:endParaRPr lang="en-US" sz="4000" spc="307">
                <a:solidFill>
                  <a:srgbClr val="534048"/>
                </a:solidFill>
                <a:ea typeface="方正小标宋_GBK" panose="02000000000000000000" charset="-122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2267257" y="-271850"/>
            <a:ext cx="5083054" cy="3881605"/>
          </a:xfrm>
          <a:custGeom>
            <a:avLst/>
            <a:gdLst/>
            <a:ahLst/>
            <a:cxnLst/>
            <a:rect l="l" t="t" r="r" b="b"/>
            <a:pathLst>
              <a:path w="5083054" h="3881605">
                <a:moveTo>
                  <a:pt x="0" y="0"/>
                </a:moveTo>
                <a:lnTo>
                  <a:pt x="5083054" y="0"/>
                </a:lnTo>
                <a:lnTo>
                  <a:pt x="5083054" y="3881605"/>
                </a:lnTo>
                <a:lnTo>
                  <a:pt x="0" y="3881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82009" y="4688249"/>
            <a:ext cx="2954582" cy="3413908"/>
          </a:xfrm>
          <a:custGeom>
            <a:avLst/>
            <a:gdLst/>
            <a:ahLst/>
            <a:cxnLst/>
            <a:rect l="l" t="t" r="r" b="b"/>
            <a:pathLst>
              <a:path w="2954582" h="3413908">
                <a:moveTo>
                  <a:pt x="0" y="0"/>
                </a:moveTo>
                <a:lnTo>
                  <a:pt x="2954582" y="0"/>
                </a:lnTo>
                <a:lnTo>
                  <a:pt x="2954582" y="3413908"/>
                </a:lnTo>
                <a:lnTo>
                  <a:pt x="0" y="3413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86551" y="5143500"/>
            <a:ext cx="3681587" cy="2958657"/>
          </a:xfrm>
          <a:custGeom>
            <a:avLst/>
            <a:gdLst/>
            <a:ahLst/>
            <a:cxnLst/>
            <a:rect l="l" t="t" r="r" b="b"/>
            <a:pathLst>
              <a:path w="3681587" h="2958657">
                <a:moveTo>
                  <a:pt x="0" y="0"/>
                </a:moveTo>
                <a:lnTo>
                  <a:pt x="3681587" y="0"/>
                </a:lnTo>
                <a:lnTo>
                  <a:pt x="3681587" y="2958657"/>
                </a:lnTo>
                <a:lnTo>
                  <a:pt x="0" y="2958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05132" y="4115334"/>
            <a:ext cx="882921" cy="828340"/>
          </a:xfrm>
          <a:custGeom>
            <a:avLst/>
            <a:gdLst/>
            <a:ahLst/>
            <a:cxnLst/>
            <a:rect l="l" t="t" r="r" b="b"/>
            <a:pathLst>
              <a:path w="882921" h="828340">
                <a:moveTo>
                  <a:pt x="0" y="0"/>
                </a:moveTo>
                <a:lnTo>
                  <a:pt x="882920" y="0"/>
                </a:lnTo>
                <a:lnTo>
                  <a:pt x="882920" y="828340"/>
                </a:lnTo>
                <a:lnTo>
                  <a:pt x="0" y="828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498928" y="-806620"/>
            <a:ext cx="3237663" cy="3671577"/>
          </a:xfrm>
          <a:custGeom>
            <a:avLst/>
            <a:gdLst/>
            <a:ahLst/>
            <a:cxnLst/>
            <a:rect l="l" t="t" r="r" b="b"/>
            <a:pathLst>
              <a:path w="3237663" h="3671577">
                <a:moveTo>
                  <a:pt x="0" y="0"/>
                </a:moveTo>
                <a:lnTo>
                  <a:pt x="3237663" y="0"/>
                </a:lnTo>
                <a:lnTo>
                  <a:pt x="3237663" y="3671577"/>
                </a:lnTo>
                <a:lnTo>
                  <a:pt x="0" y="3671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030032" y="-1251086"/>
            <a:ext cx="4035263" cy="3066800"/>
          </a:xfrm>
          <a:custGeom>
            <a:avLst/>
            <a:gdLst/>
            <a:ahLst/>
            <a:cxnLst/>
            <a:rect l="l" t="t" r="r" b="b"/>
            <a:pathLst>
              <a:path w="4035263" h="3066800">
                <a:moveTo>
                  <a:pt x="0" y="0"/>
                </a:moveTo>
                <a:lnTo>
                  <a:pt x="4035263" y="0"/>
                </a:lnTo>
                <a:lnTo>
                  <a:pt x="4035263" y="3066800"/>
                </a:lnTo>
                <a:lnTo>
                  <a:pt x="0" y="3066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4249429" y="-1815714"/>
            <a:ext cx="3539637" cy="3378745"/>
          </a:xfrm>
          <a:custGeom>
            <a:avLst/>
            <a:gdLst/>
            <a:ahLst/>
            <a:cxnLst/>
            <a:rect l="l" t="t" r="r" b="b"/>
            <a:pathLst>
              <a:path w="3539637" h="3378745">
                <a:moveTo>
                  <a:pt x="3539637" y="0"/>
                </a:moveTo>
                <a:lnTo>
                  <a:pt x="0" y="0"/>
                </a:lnTo>
                <a:lnTo>
                  <a:pt x="0" y="3378744"/>
                </a:lnTo>
                <a:lnTo>
                  <a:pt x="3539637" y="3378744"/>
                </a:lnTo>
                <a:lnTo>
                  <a:pt x="3539637" y="0"/>
                </a:lnTo>
                <a:close/>
              </a:path>
            </a:pathLst>
          </a:custGeom>
          <a:blipFill>
            <a:blip r:embed="rId14">
              <a:alphaModFix amt="6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8275987"/>
            <a:ext cx="702197" cy="982313"/>
            <a:chOff x="0" y="0"/>
            <a:chExt cx="936263" cy="1309750"/>
          </a:xfrm>
        </p:grpSpPr>
        <p:sp>
          <p:nvSpPr>
            <p:cNvPr id="17" name="Freeform 17"/>
            <p:cNvSpPr/>
            <p:nvPr/>
          </p:nvSpPr>
          <p:spPr>
            <a:xfrm>
              <a:off x="134740" y="0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-150813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  <a:endParaRPr lang="en-US" sz="2600" spc="200">
                <a:solidFill>
                  <a:srgbClr val="EBE9E7"/>
                </a:solidFill>
                <a:ea typeface="モトヤ古印体 Bold" panose="03000600000000000000" charset="-128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288000" y="8287661"/>
            <a:ext cx="3602057" cy="411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16530" spc="1272">
                <a:solidFill>
                  <a:srgbClr val="FFFFFF">
                    <a:alpha val="34902"/>
                  </a:srgbClr>
                </a:solidFill>
                <a:ea typeface="モトヤ古印体 Bold" panose="03000600000000000000" charset="-128"/>
              </a:rPr>
              <a:t>學</a:t>
            </a:r>
            <a:endParaRPr lang="en-US" sz="16530" spc="1272">
              <a:solidFill>
                <a:srgbClr val="FFFFFF">
                  <a:alpha val="34902"/>
                </a:srgbClr>
              </a:solidFill>
              <a:ea typeface="モトヤ古印体 Bold" panose="03000600000000000000" charset="-128"/>
            </a:endParaRPr>
          </a:p>
        </p:txBody>
      </p:sp>
      <p:grpSp>
        <p:nvGrpSpPr>
          <p:cNvPr id="21" name="Group 17"/>
          <p:cNvGrpSpPr/>
          <p:nvPr/>
        </p:nvGrpSpPr>
        <p:grpSpPr>
          <a:xfrm>
            <a:off x="3591538" y="8528877"/>
            <a:ext cx="11104924" cy="478155"/>
            <a:chOff x="0" y="-28575"/>
            <a:chExt cx="14806566" cy="637541"/>
          </a:xfrm>
        </p:grpSpPr>
        <p:sp>
          <p:nvSpPr>
            <p:cNvPr id="22" name="TextBox 18"/>
            <p:cNvSpPr txBox="1"/>
            <p:nvPr/>
          </p:nvSpPr>
          <p:spPr>
            <a:xfrm>
              <a:off x="0" y="-28575"/>
              <a:ext cx="4884401" cy="637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890" spc="127">
                  <a:solidFill>
                    <a:srgbClr val="534048"/>
                  </a:solidFill>
                  <a:ea typeface="汉仪君黑-45简" panose="020B0604020202020204" charset="-122"/>
                </a:rPr>
                <a:t>汇报人：</a:t>
              </a:r>
              <a:r>
                <a:rPr lang="zh-CN" altLang="en-US" sz="2890" spc="127">
                  <a:solidFill>
                    <a:srgbClr val="534048"/>
                  </a:solidFill>
                  <a:ea typeface="汉仪君黑-45简" panose="020B0604020202020204" charset="-122"/>
                </a:rPr>
                <a:t>郭海枫</a:t>
              </a:r>
              <a:endParaRPr lang="zh-CN" altLang="en-US" sz="2890" spc="127">
                <a:solidFill>
                  <a:srgbClr val="534048"/>
                </a:solidFill>
                <a:ea typeface="汉仪君黑-45简" panose="020B0604020202020204" charset="-122"/>
              </a:endParaRPr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4961467" y="-28575"/>
              <a:ext cx="9580034" cy="637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890" spc="127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             指导老师：</a:t>
              </a:r>
              <a:r>
                <a:rPr lang="zh-CN" altLang="en-US" sz="2890" spc="127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王祖鹏</a:t>
              </a:r>
              <a:endParaRPr lang="zh-CN" altLang="en-US" sz="2890" spc="127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  <p:sp>
          <p:nvSpPr>
            <p:cNvPr id="24" name="TextBox 20"/>
            <p:cNvSpPr txBox="1"/>
            <p:nvPr/>
          </p:nvSpPr>
          <p:spPr>
            <a:xfrm>
              <a:off x="9922165" y="-28575"/>
              <a:ext cx="4884401" cy="637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endParaRPr lang="en-US" sz="2890" spc="127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02763" y="0"/>
            <a:ext cx="7385237" cy="10287000"/>
            <a:chOff x="0" y="0"/>
            <a:chExt cx="194508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5083" cy="2709333"/>
            </a:xfrm>
            <a:custGeom>
              <a:avLst/>
              <a:gdLst/>
              <a:ahLst/>
              <a:cxnLst/>
              <a:rect l="l" t="t" r="r" b="b"/>
              <a:pathLst>
                <a:path w="1945083" h="2709333">
                  <a:moveTo>
                    <a:pt x="0" y="0"/>
                  </a:moveTo>
                  <a:lnTo>
                    <a:pt x="1945083" y="0"/>
                  </a:lnTo>
                  <a:lnTo>
                    <a:pt x="19450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4508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-1823964">
            <a:off x="10510030" y="-1511584"/>
            <a:ext cx="10173176" cy="14659649"/>
            <a:chOff x="0" y="0"/>
            <a:chExt cx="13564235" cy="19546198"/>
          </a:xfrm>
        </p:grpSpPr>
        <p:sp>
          <p:nvSpPr>
            <p:cNvPr id="7" name="Freeform 7"/>
            <p:cNvSpPr/>
            <p:nvPr/>
          </p:nvSpPr>
          <p:spPr>
            <a:xfrm>
              <a:off x="4287003" y="10972140"/>
              <a:ext cx="3488919" cy="3216149"/>
            </a:xfrm>
            <a:custGeom>
              <a:avLst/>
              <a:gdLst/>
              <a:ahLst/>
              <a:cxnLst/>
              <a:rect l="l" t="t" r="r" b="b"/>
              <a:pathLst>
                <a:path w="3488919" h="3216149">
                  <a:moveTo>
                    <a:pt x="0" y="0"/>
                  </a:moveTo>
                  <a:lnTo>
                    <a:pt x="3488919" y="0"/>
                  </a:lnTo>
                  <a:lnTo>
                    <a:pt x="3488919" y="3216150"/>
                  </a:lnTo>
                  <a:lnTo>
                    <a:pt x="0" y="3216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3493227" y="5534185"/>
              <a:ext cx="5076470" cy="3488919"/>
            </a:xfrm>
            <a:custGeom>
              <a:avLst/>
              <a:gdLst/>
              <a:ahLst/>
              <a:cxnLst/>
              <a:rect l="l" t="t" r="r" b="b"/>
              <a:pathLst>
                <a:path w="5076470" h="3488919">
                  <a:moveTo>
                    <a:pt x="0" y="0"/>
                  </a:moveTo>
                  <a:lnTo>
                    <a:pt x="5076470" y="0"/>
                  </a:lnTo>
                  <a:lnTo>
                    <a:pt x="5076470" y="3488919"/>
                  </a:lnTo>
                  <a:lnTo>
                    <a:pt x="0" y="3488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907529" y="15343551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487765" y="10699639"/>
              <a:ext cx="5076470" cy="3876577"/>
            </a:xfrm>
            <a:custGeom>
              <a:avLst/>
              <a:gdLst/>
              <a:ahLst/>
              <a:cxnLst/>
              <a:rect l="l" t="t" r="r" b="b"/>
              <a:pathLst>
                <a:path w="5076470" h="3876577">
                  <a:moveTo>
                    <a:pt x="0" y="0"/>
                  </a:moveTo>
                  <a:lnTo>
                    <a:pt x="5076470" y="0"/>
                  </a:lnTo>
                  <a:lnTo>
                    <a:pt x="5076470" y="3876576"/>
                  </a:lnTo>
                  <a:lnTo>
                    <a:pt x="0" y="3876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487765" y="15996737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487765" y="4202647"/>
              <a:ext cx="3803968" cy="5076470"/>
            </a:xfrm>
            <a:custGeom>
              <a:avLst/>
              <a:gdLst/>
              <a:ahLst/>
              <a:cxnLst/>
              <a:rect l="l" t="t" r="r" b="b"/>
              <a:pathLst>
                <a:path w="3803968" h="5076470">
                  <a:moveTo>
                    <a:pt x="0" y="0"/>
                  </a:moveTo>
                  <a:lnTo>
                    <a:pt x="3803968" y="0"/>
                  </a:lnTo>
                  <a:lnTo>
                    <a:pt x="3803968" y="5076470"/>
                  </a:lnTo>
                  <a:lnTo>
                    <a:pt x="0" y="50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0955813"/>
              <a:ext cx="3333793" cy="3726801"/>
            </a:xfrm>
            <a:custGeom>
              <a:avLst/>
              <a:gdLst/>
              <a:ahLst/>
              <a:cxnLst/>
              <a:rect l="l" t="t" r="r" b="b"/>
              <a:pathLst>
                <a:path w="3333793" h="3726801">
                  <a:moveTo>
                    <a:pt x="0" y="0"/>
                  </a:moveTo>
                  <a:lnTo>
                    <a:pt x="3333793" y="0"/>
                  </a:lnTo>
                  <a:lnTo>
                    <a:pt x="3333793" y="3726801"/>
                  </a:lnTo>
                  <a:lnTo>
                    <a:pt x="0" y="372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4471529"/>
              <a:ext cx="2888912" cy="5076470"/>
            </a:xfrm>
            <a:custGeom>
              <a:avLst/>
              <a:gdLst/>
              <a:ahLst/>
              <a:cxnLst/>
              <a:rect l="l" t="t" r="r" b="b"/>
              <a:pathLst>
                <a:path w="2888912" h="5076470">
                  <a:moveTo>
                    <a:pt x="0" y="0"/>
                  </a:moveTo>
                  <a:lnTo>
                    <a:pt x="2888912" y="0"/>
                  </a:lnTo>
                  <a:lnTo>
                    <a:pt x="2888912" y="5076469"/>
                  </a:lnTo>
                  <a:lnTo>
                    <a:pt x="0" y="507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16090429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907529" y="0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487765" y="653186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746878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533956" y="1773640"/>
            <a:ext cx="7834852" cy="7546985"/>
            <a:chOff x="0" y="0"/>
            <a:chExt cx="10446469" cy="10062647"/>
          </a:xfrm>
        </p:grpSpPr>
        <p:sp>
          <p:nvSpPr>
            <p:cNvPr id="20" name="Freeform 20"/>
            <p:cNvSpPr/>
            <p:nvPr/>
          </p:nvSpPr>
          <p:spPr>
            <a:xfrm>
              <a:off x="5749487" y="0"/>
              <a:ext cx="3445398" cy="3496253"/>
            </a:xfrm>
            <a:custGeom>
              <a:avLst/>
              <a:gdLst/>
              <a:ahLst/>
              <a:cxnLst/>
              <a:rect l="l" t="t" r="r" b="b"/>
              <a:pathLst>
                <a:path w="3445398" h="3496253">
                  <a:moveTo>
                    <a:pt x="0" y="0"/>
                  </a:moveTo>
                  <a:lnTo>
                    <a:pt x="3445398" y="0"/>
                  </a:lnTo>
                  <a:lnTo>
                    <a:pt x="3445398" y="3496253"/>
                  </a:lnTo>
                  <a:lnTo>
                    <a:pt x="0" y="349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6092174" y="683020"/>
              <a:ext cx="2760025" cy="19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95"/>
                </a:lnSpc>
              </a:pPr>
              <a:r>
                <a:rPr lang="en-US" sz="9500" spc="731">
                  <a:solidFill>
                    <a:srgbClr val="534048"/>
                  </a:solidFill>
                  <a:ea typeface="思源宋体-粗体 Bold" panose="02020700000000000000" charset="-122"/>
                </a:rPr>
                <a:t>壹</a:t>
              </a:r>
              <a:endParaRPr lang="en-US" sz="9500" spc="731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7943302" y="2552417"/>
              <a:ext cx="2503167" cy="568902"/>
            </a:xfrm>
            <a:custGeom>
              <a:avLst/>
              <a:gdLst/>
              <a:ahLst/>
              <a:cxnLst/>
              <a:rect l="l" t="t" r="r" b="b"/>
              <a:pathLst>
                <a:path w="2503167" h="568902">
                  <a:moveTo>
                    <a:pt x="0" y="0"/>
                  </a:moveTo>
                  <a:lnTo>
                    <a:pt x="2503167" y="0"/>
                  </a:lnTo>
                  <a:lnTo>
                    <a:pt x="2503167" y="568901"/>
                  </a:lnTo>
                  <a:lnTo>
                    <a:pt x="0" y="568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2407658" y="2819840"/>
              <a:ext cx="673915" cy="238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选</a:t>
              </a:r>
              <a:endParaRPr 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  <a:p>
              <a:pPr algn="ctr">
                <a:lnSpc>
                  <a:spcPts val="3625"/>
                </a:lnSpc>
              </a:pPr>
              <a:r>
                <a:rPr 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题背景</a:t>
              </a:r>
              <a:endParaRPr 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4" name="AutoShape 24"/>
            <p:cNvSpPr/>
            <p:nvPr/>
          </p:nvSpPr>
          <p:spPr>
            <a:xfrm rot="-5400000">
              <a:off x="1161179" y="4016261"/>
              <a:ext cx="2303627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544410" y="2819840"/>
              <a:ext cx="673915" cy="2479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选题动机</a:t>
              </a:r>
              <a:endParaRPr lang="zh-CN" alt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4740" y="7764582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0" y="7613769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  <a:endParaRPr lang="en-US" sz="2600" spc="200">
                <a:solidFill>
                  <a:srgbClr val="EBE9E7"/>
                </a:solidFill>
                <a:ea typeface="モトヤ古印体 Bold" panose="03000600000000000000" charset="-128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361963" y="2372374"/>
              <a:ext cx="1862784" cy="7690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5"/>
                </a:lnSpc>
              </a:pPr>
              <a:r>
                <a:rPr lang="zh-CN" altLang="en-US" sz="6300" spc="79">
                  <a:solidFill>
                    <a:srgbClr val="534048"/>
                  </a:solidFill>
                  <a:ea typeface="思源宋体-粗体 Bold" panose="02020700000000000000" charset="-122"/>
                  <a:sym typeface="+mn-ea"/>
                </a:rPr>
                <a:t>项目背景与动机</a:t>
              </a:r>
              <a:endParaRPr lang="en-US" sz="6300" spc="119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61474" y="6221860"/>
            <a:ext cx="1965309" cy="2270841"/>
          </a:xfrm>
          <a:custGeom>
            <a:avLst/>
            <a:gdLst/>
            <a:ahLst/>
            <a:cxnLst/>
            <a:rect l="l" t="t" r="r" b="b"/>
            <a:pathLst>
              <a:path w="1965309" h="2270841">
                <a:moveTo>
                  <a:pt x="0" y="0"/>
                </a:moveTo>
                <a:lnTo>
                  <a:pt x="1965310" y="0"/>
                </a:lnTo>
                <a:lnTo>
                  <a:pt x="1965310" y="2270841"/>
                </a:lnTo>
                <a:lnTo>
                  <a:pt x="0" y="227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4832" y="2401620"/>
            <a:ext cx="6379336" cy="6533771"/>
          </a:xfrm>
          <a:custGeom>
            <a:avLst/>
            <a:gdLst/>
            <a:ahLst/>
            <a:cxnLst/>
            <a:rect l="l" t="t" r="r" b="b"/>
            <a:pathLst>
              <a:path w="6379336" h="6533771">
                <a:moveTo>
                  <a:pt x="0" y="0"/>
                </a:moveTo>
                <a:lnTo>
                  <a:pt x="6379336" y="0"/>
                </a:lnTo>
                <a:lnTo>
                  <a:pt x="6379336" y="6533771"/>
                </a:lnTo>
                <a:lnTo>
                  <a:pt x="0" y="653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07357" y="2583649"/>
            <a:ext cx="6154288" cy="6169712"/>
            <a:chOff x="0" y="0"/>
            <a:chExt cx="8205717" cy="82262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05717" cy="8226283"/>
            </a:xfrm>
            <a:custGeom>
              <a:avLst/>
              <a:gdLst/>
              <a:ahLst/>
              <a:cxnLst/>
              <a:rect l="l" t="t" r="r" b="b"/>
              <a:pathLst>
                <a:path w="8205717" h="8226283">
                  <a:moveTo>
                    <a:pt x="0" y="0"/>
                  </a:moveTo>
                  <a:lnTo>
                    <a:pt x="8205717" y="0"/>
                  </a:lnTo>
                  <a:lnTo>
                    <a:pt x="8205717" y="8226283"/>
                  </a:lnTo>
                  <a:lnTo>
                    <a:pt x="0" y="8226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481730" y="492027"/>
              <a:ext cx="7242257" cy="7242228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r="-9145"/>
                </a:stretch>
              </a:blip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8305800" y="3291907"/>
            <a:ext cx="8953500" cy="4783201"/>
            <a:chOff x="-50800" y="-741892"/>
            <a:chExt cx="11938000" cy="6377602"/>
          </a:xfrm>
        </p:grpSpPr>
        <p:sp>
          <p:nvSpPr>
            <p:cNvPr id="10" name="TextBox 10"/>
            <p:cNvSpPr txBox="1"/>
            <p:nvPr/>
          </p:nvSpPr>
          <p:spPr>
            <a:xfrm>
              <a:off x="-50800" y="-741892"/>
              <a:ext cx="10398715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20"/>
                </a:lnSpc>
              </a:pPr>
              <a:r>
                <a:rPr lang="zh-CN" altLang="en-US" sz="3200" spc="423">
                  <a:solidFill>
                    <a:srgbClr val="000000"/>
                  </a:solidFill>
                  <a:ea typeface="思源宋体-粗体 Bold" panose="02020700000000000000" charset="-122"/>
                </a:rPr>
                <a:t>为什么要做古诗</a:t>
              </a:r>
              <a:r>
                <a:rPr lang="en-US" altLang="en-US" sz="3200" spc="423">
                  <a:solidFill>
                    <a:srgbClr val="000000"/>
                  </a:solidFill>
                  <a:ea typeface="思源宋体-粗体 Bold" panose="02020700000000000000" charset="-122"/>
                </a:rPr>
                <a:t>⽣</a:t>
              </a:r>
              <a:r>
                <a:rPr lang="zh-CN" altLang="en-US" sz="3200" spc="423">
                  <a:solidFill>
                    <a:srgbClr val="000000"/>
                  </a:solidFill>
                  <a:ea typeface="思源宋体-粗体 Bold" panose="02020700000000000000" charset="-122"/>
                </a:rPr>
                <a:t>成</a:t>
              </a:r>
              <a:endParaRPr lang="zh-CN" altLang="en-US" sz="3200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11284"/>
              <a:ext cx="11887200" cy="4924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3240"/>
                </a:lnSpc>
                <a:buFont typeface="Wingdings" panose="05000000000000000000" charset="0"/>
                <a:buChar char="l"/>
              </a:pPr>
              <a:r>
                <a:rPr lang="en-US" altLang="zh-CN" sz="2800" b="1" spc="79" dirty="0" err="1">
                  <a:solidFill>
                    <a:srgbClr val="534048"/>
                  </a:solidFill>
                  <a:latin typeface="+mn-ea"/>
                  <a:cs typeface="+mn-ea"/>
                </a:rPr>
                <a:t>文化传承与创新</a:t>
              </a:r>
              <a:r>
                <a:rPr lang="zh-CN" altLang="en-US" sz="2800" b="1" spc="79" dirty="0">
                  <a:solidFill>
                    <a:srgbClr val="534048"/>
                  </a:solidFill>
                  <a:latin typeface="+mn-ea"/>
                  <a:cs typeface="+mn-ea"/>
                </a:rPr>
                <a:t>：</a:t>
              </a:r>
              <a:r>
                <a:rPr lang="en-US" altLang="zh-CN" sz="2800" spc="79" dirty="0" err="1">
                  <a:solidFill>
                    <a:srgbClr val="534048"/>
                  </a:solidFill>
                  <a:latin typeface="+mn-ea"/>
                  <a:cs typeface="+mn-ea"/>
                </a:rPr>
                <a:t>古诗是中华文化的瑰宝。利用AI生成古诗，将传统文化与现代科技相结合，让更多人接触古典诗词，降低创作门槛，使传统文化更易传播</a:t>
              </a:r>
              <a:endParaRPr lang="en-US" altLang="zh-CN" sz="2800" spc="79" dirty="0">
                <a:solidFill>
                  <a:srgbClr val="534048"/>
                </a:solidFill>
                <a:latin typeface="+mn-ea"/>
                <a:cs typeface="+mn-ea"/>
              </a:endParaRPr>
            </a:p>
            <a:p>
              <a:pPr algn="just">
                <a:lnSpc>
                  <a:spcPts val="3240"/>
                </a:lnSpc>
              </a:pPr>
              <a:endParaRPr lang="en-US" sz="2800" spc="79" dirty="0">
                <a:solidFill>
                  <a:srgbClr val="534048"/>
                </a:solidFill>
                <a:latin typeface="+mn-ea"/>
                <a:cs typeface="+mn-ea"/>
              </a:endParaRPr>
            </a:p>
            <a:p>
              <a:pPr marL="342900" indent="-342900" algn="just">
                <a:lnSpc>
                  <a:spcPts val="3240"/>
                </a:lnSpc>
                <a:buFont typeface="Wingdings" panose="05000000000000000000" charset="0"/>
                <a:buChar char="l"/>
              </a:pPr>
              <a:r>
                <a:rPr lang="zh-CN" altLang="en-US" sz="2800" b="1" spc="79" dirty="0">
                  <a:solidFill>
                    <a:srgbClr val="534048"/>
                  </a:solidFill>
                  <a:latin typeface="+mn-ea"/>
                  <a:cs typeface="+mn-ea"/>
                </a:rPr>
                <a:t>技术学习与挑战：</a:t>
              </a:r>
              <a:r>
                <a:rPr lang="zh-CN" altLang="en-US" sz="2800" spc="79" dirty="0">
                  <a:solidFill>
                    <a:srgbClr val="534048"/>
                  </a:solidFill>
                  <a:latin typeface="+mn-ea"/>
                  <a:cs typeface="+mn-ea"/>
                </a:rPr>
                <a:t>古诗生成涉及自然语言处理（</a:t>
              </a:r>
              <a:r>
                <a:rPr lang="en-US" altLang="zh-CN" sz="2800" spc="79" dirty="0">
                  <a:solidFill>
                    <a:srgbClr val="534048"/>
                  </a:solidFill>
                  <a:latin typeface="+mn-ea"/>
                  <a:cs typeface="+mn-ea"/>
                </a:rPr>
                <a:t>NLP</a:t>
              </a:r>
              <a:r>
                <a:rPr lang="zh-CN" altLang="en-US" sz="2800" spc="79" dirty="0">
                  <a:solidFill>
                    <a:srgbClr val="534048"/>
                  </a:solidFill>
                  <a:latin typeface="+mn-ea"/>
                  <a:cs typeface="+mn-ea"/>
                </a:rPr>
                <a:t>）中的多个复杂问题，例如意境表达，形式约束等。同时与课程学习内容联系紧密，是帮助我们复习回顾课程的机会</a:t>
              </a:r>
              <a:endParaRPr lang="en-US" altLang="zh-CN" sz="2800" spc="79" dirty="0">
                <a:solidFill>
                  <a:srgbClr val="534048"/>
                </a:solidFill>
                <a:latin typeface="+mn-ea"/>
                <a:cs typeface="+mn-ea"/>
              </a:endParaRPr>
            </a:p>
            <a:p>
              <a:pPr marL="342900" indent="-342900" algn="just">
                <a:lnSpc>
                  <a:spcPts val="3240"/>
                </a:lnSpc>
                <a:buFont typeface="Wingdings" panose="05000000000000000000" charset="0"/>
                <a:buChar char="l"/>
              </a:pPr>
              <a:endParaRPr lang="zh-CN" altLang="en-US" sz="2800" spc="79" dirty="0">
                <a:solidFill>
                  <a:srgbClr val="534048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970" y="9171885"/>
            <a:ext cx="18288000" cy="2194759"/>
            <a:chOff x="0" y="0"/>
            <a:chExt cx="24384000" cy="292634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t="-39617"/>
              </a:stretch>
            </a:blipFill>
          </p:spPr>
        </p:sp>
      </p:grpSp>
      <p:grpSp>
        <p:nvGrpSpPr>
          <p:cNvPr id="34" name="组合 33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33" name="组合 32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8" name="流程图: 延期 27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壹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项目背景与动机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3" name="Freeform 3"/>
          <p:cNvSpPr/>
          <p:nvPr>
            <p:custDataLst>
              <p:tags r:id="rId2"/>
            </p:custDataLst>
          </p:nvPr>
        </p:nvSpPr>
        <p:spPr>
          <a:xfrm>
            <a:off x="1482443" y="2413260"/>
            <a:ext cx="4057456" cy="4155682"/>
          </a:xfrm>
          <a:custGeom>
            <a:avLst/>
            <a:gdLst/>
            <a:ahLst/>
            <a:cxnLst/>
            <a:rect l="l" t="t" r="r" b="b"/>
            <a:pathLst>
              <a:path w="4057456" h="4155682">
                <a:moveTo>
                  <a:pt x="0" y="0"/>
                </a:moveTo>
                <a:lnTo>
                  <a:pt x="4057456" y="0"/>
                </a:lnTo>
                <a:lnTo>
                  <a:pt x="4057456" y="4155682"/>
                </a:lnTo>
                <a:lnTo>
                  <a:pt x="0" y="415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>
            <p:custDataLst>
              <p:tags r:id="rId5"/>
            </p:custDataLst>
          </p:nvPr>
        </p:nvSpPr>
        <p:spPr>
          <a:xfrm>
            <a:off x="4952289" y="5457781"/>
            <a:ext cx="935392" cy="974367"/>
          </a:xfrm>
          <a:custGeom>
            <a:avLst/>
            <a:gdLst/>
            <a:ahLst/>
            <a:cxnLst/>
            <a:rect l="l" t="t" r="r" b="b"/>
            <a:pathLst>
              <a:path w="935392" h="974367">
                <a:moveTo>
                  <a:pt x="0" y="0"/>
                </a:moveTo>
                <a:lnTo>
                  <a:pt x="935392" y="0"/>
                </a:lnTo>
                <a:lnTo>
                  <a:pt x="935392" y="974367"/>
                </a:lnTo>
                <a:lnTo>
                  <a:pt x="0" y="97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>
            <p:custDataLst>
              <p:tags r:id="rId8"/>
            </p:custDataLst>
          </p:nvPr>
        </p:nvSpPr>
        <p:spPr>
          <a:xfrm>
            <a:off x="4951473" y="5617435"/>
            <a:ext cx="93702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 spc="307">
                <a:solidFill>
                  <a:srgbClr val="962315"/>
                </a:solidFill>
                <a:ea typeface="思源宋体-粗体 Bold" panose="02020700000000000000" charset="-122"/>
              </a:rPr>
              <a:t>壹</a:t>
            </a:r>
            <a:endParaRPr lang="en-US" sz="4000" spc="307">
              <a:solidFill>
                <a:srgbClr val="962315"/>
              </a:solidFill>
              <a:ea typeface="思源宋体-粗体 Bold" panose="02020700000000000000" charset="-122"/>
            </a:endParaRPr>
          </a:p>
        </p:txBody>
      </p:sp>
      <p:grpSp>
        <p:nvGrpSpPr>
          <p:cNvPr id="6" name="Group 6"/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1780718" y="2760655"/>
            <a:ext cx="3460907" cy="3460893"/>
            <a:chOff x="0" y="0"/>
            <a:chExt cx="6350000" cy="6349975"/>
          </a:xfrm>
        </p:grpSpPr>
        <p:sp>
          <p:nvSpPr>
            <p:cNvPr id="7" name="Freeform 7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18292" r="-20731"/>
              </a:stretch>
            </a:blipFill>
          </p:spPr>
        </p:sp>
      </p:grpSp>
      <p:grpSp>
        <p:nvGrpSpPr>
          <p:cNvPr id="8" name="Group 8"/>
          <p:cNvGrpSpPr/>
          <p:nvPr>
            <p:custDataLst>
              <p:tags r:id="rId12"/>
            </p:custDataLst>
          </p:nvPr>
        </p:nvGrpSpPr>
        <p:grpSpPr>
          <a:xfrm>
            <a:off x="1550510" y="6756952"/>
            <a:ext cx="3921322" cy="2015888"/>
            <a:chOff x="0" y="-161925"/>
            <a:chExt cx="5228429" cy="2687851"/>
          </a:xfrm>
        </p:grpSpPr>
        <p:sp>
          <p:nvSpPr>
            <p:cNvPr id="9" name="TextBox 9"/>
            <p:cNvSpPr txBox="1"/>
            <p:nvPr>
              <p:custDataLst>
                <p:tags r:id="rId13"/>
              </p:custDataLst>
            </p:nvPr>
          </p:nvSpPr>
          <p:spPr>
            <a:xfrm>
              <a:off x="0" y="-161925"/>
              <a:ext cx="5228429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20"/>
                </a:lnSpc>
              </a:pPr>
              <a:r>
                <a:rPr lang="zh-CN" altLang="en-US" sz="2900" spc="423">
                  <a:solidFill>
                    <a:srgbClr val="000000"/>
                  </a:solidFill>
                  <a:ea typeface="思源宋体-粗体 Bold" panose="02020700000000000000" charset="-122"/>
                </a:rPr>
                <a:t>文化宣传</a:t>
              </a:r>
              <a:endParaRPr lang="zh-CN" altLang="en-US" sz="2900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10" name="TextBox 10"/>
            <p:cNvSpPr txBox="1"/>
            <p:nvPr>
              <p:custDataLst>
                <p:tags r:id="rId14"/>
              </p:custDataLst>
            </p:nvPr>
          </p:nvSpPr>
          <p:spPr>
            <a:xfrm>
              <a:off x="0" y="863919"/>
              <a:ext cx="5228429" cy="1662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zh-CN" altLang="en-US" sz="1800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降低了诗词写作的创作门槛，能让没有深厚诗词功底的人也体验故事创作，激发大众对传统文化的兴趣</a:t>
              </a:r>
              <a:endParaRPr lang="zh-CN" altLang="en-US" sz="1800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</p:grpSp>
      <p:sp>
        <p:nvSpPr>
          <p:cNvPr id="15" name="Freeform 15"/>
          <p:cNvSpPr/>
          <p:nvPr>
            <p:custDataLst>
              <p:tags r:id="rId15"/>
            </p:custDataLst>
          </p:nvPr>
        </p:nvSpPr>
        <p:spPr>
          <a:xfrm>
            <a:off x="6891739" y="2413260"/>
            <a:ext cx="4057456" cy="4155682"/>
          </a:xfrm>
          <a:custGeom>
            <a:avLst/>
            <a:gdLst/>
            <a:ahLst/>
            <a:cxnLst/>
            <a:rect l="l" t="t" r="r" b="b"/>
            <a:pathLst>
              <a:path w="4057456" h="4155682">
                <a:moveTo>
                  <a:pt x="0" y="0"/>
                </a:moveTo>
                <a:lnTo>
                  <a:pt x="4057457" y="0"/>
                </a:lnTo>
                <a:lnTo>
                  <a:pt x="4057457" y="4155682"/>
                </a:lnTo>
                <a:lnTo>
                  <a:pt x="0" y="415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>
            <p:custDataLst>
              <p:tags r:id="rId16"/>
            </p:custDataLst>
          </p:nvPr>
        </p:nvGrpSpPr>
        <p:grpSpPr>
          <a:xfrm>
            <a:off x="10375970" y="5457781"/>
            <a:ext cx="937023" cy="974367"/>
            <a:chOff x="0" y="0"/>
            <a:chExt cx="1249364" cy="1299156"/>
          </a:xfrm>
        </p:grpSpPr>
        <p:sp>
          <p:nvSpPr>
            <p:cNvPr id="17" name="Freeform 17"/>
            <p:cNvSpPr/>
            <p:nvPr>
              <p:custDataLst>
                <p:tags r:id="rId17"/>
              </p:custDataLst>
            </p:nvPr>
          </p:nvSpPr>
          <p:spPr>
            <a:xfrm>
              <a:off x="1087" y="0"/>
              <a:ext cx="1247190" cy="1299156"/>
            </a:xfrm>
            <a:custGeom>
              <a:avLst/>
              <a:gdLst/>
              <a:ahLst/>
              <a:cxnLst/>
              <a:rect l="l" t="t" r="r" b="b"/>
              <a:pathLst>
                <a:path w="1247190" h="1299156">
                  <a:moveTo>
                    <a:pt x="0" y="0"/>
                  </a:moveTo>
                  <a:lnTo>
                    <a:pt x="1247190" y="0"/>
                  </a:lnTo>
                  <a:lnTo>
                    <a:pt x="1247190" y="1299156"/>
                  </a:lnTo>
                  <a:lnTo>
                    <a:pt x="0" y="129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>
              <p:custDataLst>
                <p:tags r:id="rId18"/>
              </p:custDataLst>
            </p:nvPr>
          </p:nvSpPr>
          <p:spPr>
            <a:xfrm>
              <a:off x="0" y="212872"/>
              <a:ext cx="1249364" cy="806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000" spc="307">
                  <a:solidFill>
                    <a:srgbClr val="962315"/>
                  </a:solidFill>
                  <a:ea typeface="思源宋体-粗体" panose="02020600000000000000" charset="-122"/>
                </a:rPr>
                <a:t>贰</a:t>
              </a:r>
              <a:endParaRPr lang="en-US" sz="4000" spc="307">
                <a:solidFill>
                  <a:srgbClr val="962315"/>
                </a:solidFill>
                <a:ea typeface="思源宋体-粗体" panose="02020600000000000000" charset="-122"/>
              </a:endParaRPr>
            </a:p>
          </p:txBody>
        </p:sp>
      </p:grpSp>
      <p:grpSp>
        <p:nvGrpSpPr>
          <p:cNvPr id="19" name="Group 19"/>
          <p:cNvGrpSpPr>
            <a:grpSpLocks noChangeAspect="1"/>
          </p:cNvGrpSpPr>
          <p:nvPr>
            <p:custDataLst>
              <p:tags r:id="rId19"/>
            </p:custDataLst>
          </p:nvPr>
        </p:nvGrpSpPr>
        <p:grpSpPr>
          <a:xfrm>
            <a:off x="7190014" y="2760655"/>
            <a:ext cx="3460907" cy="3460893"/>
            <a:chOff x="0" y="0"/>
            <a:chExt cx="6350000" cy="6349975"/>
          </a:xfrm>
        </p:grpSpPr>
        <p:sp>
          <p:nvSpPr>
            <p:cNvPr id="20" name="Freeform 20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1"/>
              <a:stretch>
                <a:fillRect t="-122561" b="-87805"/>
              </a:stretch>
            </a:blipFill>
          </p:spPr>
        </p:sp>
      </p:grpSp>
      <p:grpSp>
        <p:nvGrpSpPr>
          <p:cNvPr id="21" name="Group 21"/>
          <p:cNvGrpSpPr/>
          <p:nvPr>
            <p:custDataLst>
              <p:tags r:id="rId22"/>
            </p:custDataLst>
          </p:nvPr>
        </p:nvGrpSpPr>
        <p:grpSpPr>
          <a:xfrm>
            <a:off x="6959807" y="6756952"/>
            <a:ext cx="3921322" cy="2015888"/>
            <a:chOff x="0" y="-161925"/>
            <a:chExt cx="5228429" cy="2687851"/>
          </a:xfrm>
        </p:grpSpPr>
        <p:sp>
          <p:nvSpPr>
            <p:cNvPr id="22" name="TextBox 22"/>
            <p:cNvSpPr txBox="1"/>
            <p:nvPr>
              <p:custDataLst>
                <p:tags r:id="rId23"/>
              </p:custDataLst>
            </p:nvPr>
          </p:nvSpPr>
          <p:spPr>
            <a:xfrm>
              <a:off x="0" y="-161925"/>
              <a:ext cx="5228429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诗词学习</a:t>
              </a:r>
              <a:endParaRPr lang="zh-CN" altLang="en-US" sz="2900" u="none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3" name="TextBox 23"/>
            <p:cNvSpPr txBox="1"/>
            <p:nvPr>
              <p:custDataLst>
                <p:tags r:id="rId24"/>
              </p:custDataLst>
            </p:nvPr>
          </p:nvSpPr>
          <p:spPr>
            <a:xfrm>
              <a:off x="0" y="863919"/>
              <a:ext cx="5228429" cy="1662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zh-CN" altLang="en-US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解决了传统文化</a:t>
              </a:r>
              <a:r>
                <a:rPr lang="en-US" altLang="zh-CN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“</a:t>
              </a:r>
              <a:r>
                <a:rPr lang="zh-CN" altLang="en-US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高冷</a:t>
              </a:r>
              <a:r>
                <a:rPr lang="en-US" altLang="zh-CN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”</a:t>
              </a:r>
              <a:r>
                <a:rPr lang="zh-CN" altLang="en-US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形象，例如飞花令</a:t>
              </a:r>
              <a:r>
                <a:rPr lang="en-US" altLang="zh-CN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AI</a:t>
              </a:r>
              <a:r>
                <a:rPr lang="zh-CN" altLang="en-US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对战可以使大众在游戏中学习古诗词</a:t>
              </a:r>
              <a:endParaRPr lang="zh-CN" altLang="en-US" sz="1800" u="none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</p:grpSp>
      <p:sp>
        <p:nvSpPr>
          <p:cNvPr id="24" name="Freeform 24"/>
          <p:cNvSpPr/>
          <p:nvPr>
            <p:custDataLst>
              <p:tags r:id="rId25"/>
            </p:custDataLst>
          </p:nvPr>
        </p:nvSpPr>
        <p:spPr>
          <a:xfrm>
            <a:off x="12301036" y="2413260"/>
            <a:ext cx="4057456" cy="4155682"/>
          </a:xfrm>
          <a:custGeom>
            <a:avLst/>
            <a:gdLst/>
            <a:ahLst/>
            <a:cxnLst/>
            <a:rect l="l" t="t" r="r" b="b"/>
            <a:pathLst>
              <a:path w="4057456" h="4155682">
                <a:moveTo>
                  <a:pt x="0" y="0"/>
                </a:moveTo>
                <a:lnTo>
                  <a:pt x="4057456" y="0"/>
                </a:lnTo>
                <a:lnTo>
                  <a:pt x="4057456" y="4155682"/>
                </a:lnTo>
                <a:lnTo>
                  <a:pt x="0" y="415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>
            <p:custDataLst>
              <p:tags r:id="rId26"/>
            </p:custDataLst>
          </p:nvPr>
        </p:nvGrpSpPr>
        <p:grpSpPr>
          <a:xfrm>
            <a:off x="15800466" y="5457781"/>
            <a:ext cx="937023" cy="974367"/>
            <a:chOff x="0" y="0"/>
            <a:chExt cx="1249364" cy="1299156"/>
          </a:xfrm>
        </p:grpSpPr>
        <p:sp>
          <p:nvSpPr>
            <p:cNvPr id="26" name="Freeform 26"/>
            <p:cNvSpPr/>
            <p:nvPr>
              <p:custDataLst>
                <p:tags r:id="rId27"/>
              </p:custDataLst>
            </p:nvPr>
          </p:nvSpPr>
          <p:spPr>
            <a:xfrm>
              <a:off x="1087" y="0"/>
              <a:ext cx="1247190" cy="1299156"/>
            </a:xfrm>
            <a:custGeom>
              <a:avLst/>
              <a:gdLst/>
              <a:ahLst/>
              <a:cxnLst/>
              <a:rect l="l" t="t" r="r" b="b"/>
              <a:pathLst>
                <a:path w="1247190" h="1299156">
                  <a:moveTo>
                    <a:pt x="0" y="0"/>
                  </a:moveTo>
                  <a:lnTo>
                    <a:pt x="1247190" y="0"/>
                  </a:lnTo>
                  <a:lnTo>
                    <a:pt x="1247190" y="1299156"/>
                  </a:lnTo>
                  <a:lnTo>
                    <a:pt x="0" y="129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>
              <p:custDataLst>
                <p:tags r:id="rId28"/>
              </p:custDataLst>
            </p:nvPr>
          </p:nvSpPr>
          <p:spPr>
            <a:xfrm>
              <a:off x="0" y="212872"/>
              <a:ext cx="1249364" cy="806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000" spc="307">
                  <a:solidFill>
                    <a:srgbClr val="962315"/>
                  </a:solidFill>
                  <a:ea typeface="思源宋体-粗体 Bold" panose="02020700000000000000" charset="-122"/>
                </a:rPr>
                <a:t>叁</a:t>
              </a:r>
              <a:endParaRPr lang="en-US" sz="4000" spc="307">
                <a:solidFill>
                  <a:srgbClr val="962315"/>
                </a:solidFill>
                <a:ea typeface="思源宋体-粗体 Bold" panose="02020700000000000000" charset="-122"/>
              </a:endParaRPr>
            </a:p>
          </p:txBody>
        </p:sp>
      </p:grpSp>
      <p:grpSp>
        <p:nvGrpSpPr>
          <p:cNvPr id="28" name="Group 28"/>
          <p:cNvGrpSpPr>
            <a:grpSpLocks noChangeAspect="1"/>
          </p:cNvGrpSpPr>
          <p:nvPr>
            <p:custDataLst>
              <p:tags r:id="rId29"/>
            </p:custDataLst>
          </p:nvPr>
        </p:nvGrpSpPr>
        <p:grpSpPr>
          <a:xfrm>
            <a:off x="12599311" y="2760655"/>
            <a:ext cx="3460907" cy="3460893"/>
            <a:chOff x="0" y="0"/>
            <a:chExt cx="6350000" cy="6349975"/>
          </a:xfrm>
        </p:grpSpPr>
        <p:sp>
          <p:nvSpPr>
            <p:cNvPr id="29" name="Freeform 29"/>
            <p:cNvSpPr/>
            <p:nvPr>
              <p:custDataLst>
                <p:tags r:id="rId30"/>
              </p:custDataLst>
            </p:nvPr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1"/>
              <a:stretch>
                <a:fillRect t="-26829" b="-610"/>
              </a:stretch>
            </a:blipFill>
          </p:spPr>
        </p:sp>
      </p:grpSp>
      <p:grpSp>
        <p:nvGrpSpPr>
          <p:cNvPr id="30" name="Group 30"/>
          <p:cNvGrpSpPr/>
          <p:nvPr>
            <p:custDataLst>
              <p:tags r:id="rId32"/>
            </p:custDataLst>
          </p:nvPr>
        </p:nvGrpSpPr>
        <p:grpSpPr>
          <a:xfrm>
            <a:off x="12369103" y="6756952"/>
            <a:ext cx="3921322" cy="1599963"/>
            <a:chOff x="0" y="-161925"/>
            <a:chExt cx="5228429" cy="2133284"/>
          </a:xfrm>
        </p:grpSpPr>
        <p:sp>
          <p:nvSpPr>
            <p:cNvPr id="31" name="TextBox 31"/>
            <p:cNvSpPr txBox="1"/>
            <p:nvPr>
              <p:custDataLst>
                <p:tags r:id="rId33"/>
              </p:custDataLst>
            </p:nvPr>
          </p:nvSpPr>
          <p:spPr>
            <a:xfrm>
              <a:off x="0" y="-161925"/>
              <a:ext cx="5228429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文旅融合</a:t>
              </a:r>
              <a:endParaRPr lang="zh-CN" altLang="en-US" sz="2900" u="none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32" name="TextBox 32"/>
            <p:cNvSpPr txBox="1"/>
            <p:nvPr>
              <p:custDataLst>
                <p:tags r:id="rId34"/>
              </p:custDataLst>
            </p:nvPr>
          </p:nvSpPr>
          <p:spPr>
            <a:xfrm>
              <a:off x="0" y="863919"/>
              <a:ext cx="5228429" cy="110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zh-CN" altLang="en-US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在景区结合</a:t>
              </a:r>
              <a:r>
                <a:rPr lang="en-US" altLang="zh-CN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AR</a:t>
              </a:r>
              <a:r>
                <a:rPr lang="zh-CN" altLang="en-US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技术，游客拍照后</a:t>
              </a:r>
              <a:r>
                <a:rPr lang="en-US" altLang="zh-CN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AI</a:t>
              </a:r>
              <a:r>
                <a:rPr lang="zh-CN" altLang="en-US" sz="1800" u="none">
                  <a:solidFill>
                    <a:srgbClr val="534048"/>
                  </a:solidFill>
                  <a:latin typeface="汉仪君黑-45简" panose="020B0604020202020204" charset="-122"/>
                  <a:ea typeface="汉仪君黑-45简" panose="020B0604020202020204" charset="-122"/>
                </a:rPr>
                <a:t>生成专属题诗，增强互动性</a:t>
              </a:r>
              <a:endParaRPr lang="zh-CN" altLang="en-US" sz="1800" u="none">
                <a:solidFill>
                  <a:srgbClr val="534048"/>
                </a:solidFill>
                <a:latin typeface="汉仪君黑-45简" panose="020B0604020202020204" charset="-122"/>
                <a:ea typeface="汉仪君黑-45简" panose="020B0604020202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35" name="组合 34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36" name="流程图: 延期 35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壹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项目背景与动机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823964">
            <a:off x="-387482" y="-1484874"/>
            <a:ext cx="10173176" cy="14659649"/>
            <a:chOff x="0" y="0"/>
            <a:chExt cx="13564235" cy="19546198"/>
          </a:xfrm>
        </p:grpSpPr>
        <p:sp>
          <p:nvSpPr>
            <p:cNvPr id="4" name="Freeform 4"/>
            <p:cNvSpPr/>
            <p:nvPr/>
          </p:nvSpPr>
          <p:spPr>
            <a:xfrm>
              <a:off x="4287003" y="10972140"/>
              <a:ext cx="3488919" cy="3216149"/>
            </a:xfrm>
            <a:custGeom>
              <a:avLst/>
              <a:gdLst/>
              <a:ahLst/>
              <a:cxnLst/>
              <a:rect l="l" t="t" r="r" b="b"/>
              <a:pathLst>
                <a:path w="3488919" h="3216149">
                  <a:moveTo>
                    <a:pt x="0" y="0"/>
                  </a:moveTo>
                  <a:lnTo>
                    <a:pt x="3488919" y="0"/>
                  </a:lnTo>
                  <a:lnTo>
                    <a:pt x="3488919" y="3216150"/>
                  </a:lnTo>
                  <a:lnTo>
                    <a:pt x="0" y="3216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3493227" y="5534185"/>
              <a:ext cx="5076470" cy="3488919"/>
            </a:xfrm>
            <a:custGeom>
              <a:avLst/>
              <a:gdLst/>
              <a:ahLst/>
              <a:cxnLst/>
              <a:rect l="l" t="t" r="r" b="b"/>
              <a:pathLst>
                <a:path w="5076470" h="3488919">
                  <a:moveTo>
                    <a:pt x="0" y="0"/>
                  </a:moveTo>
                  <a:lnTo>
                    <a:pt x="5076470" y="0"/>
                  </a:lnTo>
                  <a:lnTo>
                    <a:pt x="5076470" y="3488919"/>
                  </a:lnTo>
                  <a:lnTo>
                    <a:pt x="0" y="3488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907529" y="15343551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87765" y="10699639"/>
              <a:ext cx="5076470" cy="3876577"/>
            </a:xfrm>
            <a:custGeom>
              <a:avLst/>
              <a:gdLst/>
              <a:ahLst/>
              <a:cxnLst/>
              <a:rect l="l" t="t" r="r" b="b"/>
              <a:pathLst>
                <a:path w="5076470" h="3876577">
                  <a:moveTo>
                    <a:pt x="0" y="0"/>
                  </a:moveTo>
                  <a:lnTo>
                    <a:pt x="5076470" y="0"/>
                  </a:lnTo>
                  <a:lnTo>
                    <a:pt x="5076470" y="3876576"/>
                  </a:lnTo>
                  <a:lnTo>
                    <a:pt x="0" y="3876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8487765" y="15996737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487765" y="4202647"/>
              <a:ext cx="3803968" cy="5076470"/>
            </a:xfrm>
            <a:custGeom>
              <a:avLst/>
              <a:gdLst/>
              <a:ahLst/>
              <a:cxnLst/>
              <a:rect l="l" t="t" r="r" b="b"/>
              <a:pathLst>
                <a:path w="3803968" h="5076470">
                  <a:moveTo>
                    <a:pt x="0" y="0"/>
                  </a:moveTo>
                  <a:lnTo>
                    <a:pt x="3803968" y="0"/>
                  </a:lnTo>
                  <a:lnTo>
                    <a:pt x="3803968" y="5076470"/>
                  </a:lnTo>
                  <a:lnTo>
                    <a:pt x="0" y="50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0955813"/>
              <a:ext cx="3333793" cy="3726801"/>
            </a:xfrm>
            <a:custGeom>
              <a:avLst/>
              <a:gdLst/>
              <a:ahLst/>
              <a:cxnLst/>
              <a:rect l="l" t="t" r="r" b="b"/>
              <a:pathLst>
                <a:path w="3333793" h="3726801">
                  <a:moveTo>
                    <a:pt x="0" y="0"/>
                  </a:moveTo>
                  <a:lnTo>
                    <a:pt x="3333793" y="0"/>
                  </a:lnTo>
                  <a:lnTo>
                    <a:pt x="3333793" y="3726801"/>
                  </a:lnTo>
                  <a:lnTo>
                    <a:pt x="0" y="372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4471529"/>
              <a:ext cx="2888912" cy="5076470"/>
            </a:xfrm>
            <a:custGeom>
              <a:avLst/>
              <a:gdLst/>
              <a:ahLst/>
              <a:cxnLst/>
              <a:rect l="l" t="t" r="r" b="b"/>
              <a:pathLst>
                <a:path w="2888912" h="5076470">
                  <a:moveTo>
                    <a:pt x="0" y="0"/>
                  </a:moveTo>
                  <a:lnTo>
                    <a:pt x="2888912" y="0"/>
                  </a:lnTo>
                  <a:lnTo>
                    <a:pt x="2888912" y="5076469"/>
                  </a:lnTo>
                  <a:lnTo>
                    <a:pt x="0" y="507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090429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907529" y="0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487765" y="653186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746878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7350388" y="26710"/>
            <a:ext cx="10937612" cy="10287000"/>
            <a:chOff x="0" y="0"/>
            <a:chExt cx="2880688" cy="27093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80688" cy="2709333"/>
            </a:xfrm>
            <a:custGeom>
              <a:avLst/>
              <a:gdLst/>
              <a:ahLst/>
              <a:cxnLst/>
              <a:rect l="l" t="t" r="r" b="b"/>
              <a:pathLst>
                <a:path w="2880688" h="2709333">
                  <a:moveTo>
                    <a:pt x="0" y="0"/>
                  </a:moveTo>
                  <a:lnTo>
                    <a:pt x="2880688" y="0"/>
                  </a:lnTo>
                  <a:lnTo>
                    <a:pt x="2880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880688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86478" y="2001503"/>
            <a:ext cx="7865431" cy="8976360"/>
            <a:chOff x="0" y="0"/>
            <a:chExt cx="10487242" cy="11968480"/>
          </a:xfrm>
        </p:grpSpPr>
        <p:sp>
          <p:nvSpPr>
            <p:cNvPr id="20" name="AutoShape 20"/>
            <p:cNvSpPr/>
            <p:nvPr/>
          </p:nvSpPr>
          <p:spPr>
            <a:xfrm rot="-5400000">
              <a:off x="6767336" y="3483710"/>
              <a:ext cx="2303627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Freeform 21"/>
            <p:cNvSpPr/>
            <p:nvPr/>
          </p:nvSpPr>
          <p:spPr>
            <a:xfrm>
              <a:off x="908897" y="0"/>
              <a:ext cx="3445398" cy="3496253"/>
            </a:xfrm>
            <a:custGeom>
              <a:avLst/>
              <a:gdLst/>
              <a:ahLst/>
              <a:cxnLst/>
              <a:rect l="l" t="t" r="r" b="b"/>
              <a:pathLst>
                <a:path w="3445398" h="3496253">
                  <a:moveTo>
                    <a:pt x="0" y="0"/>
                  </a:moveTo>
                  <a:lnTo>
                    <a:pt x="3445398" y="0"/>
                  </a:lnTo>
                  <a:lnTo>
                    <a:pt x="3445398" y="3496253"/>
                  </a:lnTo>
                  <a:lnTo>
                    <a:pt x="0" y="349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251583" y="683020"/>
              <a:ext cx="2760025" cy="19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95"/>
                </a:lnSpc>
              </a:pPr>
              <a:r>
                <a:rPr lang="en-US" sz="9500" spc="731">
                  <a:solidFill>
                    <a:srgbClr val="534048"/>
                  </a:solidFill>
                  <a:ea typeface="思源宋体-粗体 Bold" panose="02020700000000000000" charset="-122"/>
                </a:rPr>
                <a:t>贰</a:t>
              </a:r>
              <a:endParaRPr lang="en-US" sz="9500" spc="731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2411556"/>
              <a:ext cx="2503167" cy="568902"/>
            </a:xfrm>
            <a:custGeom>
              <a:avLst/>
              <a:gdLst/>
              <a:ahLst/>
              <a:cxnLst/>
              <a:rect l="l" t="t" r="r" b="b"/>
              <a:pathLst>
                <a:path w="2503167" h="568902">
                  <a:moveTo>
                    <a:pt x="0" y="0"/>
                  </a:moveTo>
                  <a:lnTo>
                    <a:pt x="2503167" y="0"/>
                  </a:lnTo>
                  <a:lnTo>
                    <a:pt x="2503167" y="568902"/>
                  </a:lnTo>
                  <a:lnTo>
                    <a:pt x="0" y="568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9685719" y="7140133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9550979" y="6989320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  <a:endParaRPr lang="en-US" sz="2600" spc="200">
                <a:solidFill>
                  <a:srgbClr val="EBE9E7"/>
                </a:solidFill>
                <a:ea typeface="モトヤ古印体 Bold" panose="03000600000000000000" charset="-128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013816" y="2287290"/>
              <a:ext cx="673915" cy="2479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项目实现</a:t>
              </a:r>
              <a:endParaRPr lang="zh-CN" alt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150568" y="2287290"/>
              <a:ext cx="673915" cy="2479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项目目标</a:t>
              </a:r>
              <a:endParaRPr lang="zh-CN" alt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842934" y="2097193"/>
              <a:ext cx="1862667" cy="9871287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9130"/>
                </a:lnSpc>
              </a:pPr>
              <a:endParaRPr lang="zh-CN" altLang="en-US" sz="5400" spc="79">
                <a:solidFill>
                  <a:srgbClr val="534048"/>
                </a:solidFill>
                <a:ea typeface="思源宋体-粗体 Bold" panose="02020700000000000000" charset="-122"/>
                <a:sym typeface="+mn-ea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267883" y="3924395"/>
            <a:ext cx="1397088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6300" spc="119">
                <a:solidFill>
                  <a:srgbClr val="534048"/>
                </a:solidFill>
                <a:ea typeface="思源宋体-粗体 Bold" panose="02020700000000000000" charset="-122"/>
              </a:rPr>
              <a:t>项目目标与实现</a:t>
            </a:r>
            <a:endParaRPr lang="zh-CN" altLang="en-US" sz="6300" spc="119">
              <a:solidFill>
                <a:srgbClr val="534048"/>
              </a:solidFill>
              <a:ea typeface="思源宋体-粗体 Bold" panose="020207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7" name="Freeform 7"/>
          <p:cNvSpPr/>
          <p:nvPr>
            <p:custDataLst>
              <p:tags r:id="rId2"/>
            </p:custDataLst>
          </p:nvPr>
        </p:nvSpPr>
        <p:spPr>
          <a:xfrm rot="-10800000">
            <a:off x="6679195" y="2951297"/>
            <a:ext cx="4929610" cy="4929610"/>
          </a:xfrm>
          <a:custGeom>
            <a:avLst/>
            <a:gdLst/>
            <a:ahLst/>
            <a:cxnLst/>
            <a:rect l="l" t="t" r="r" b="b"/>
            <a:pathLst>
              <a:path w="4929610" h="4929610">
                <a:moveTo>
                  <a:pt x="0" y="0"/>
                </a:moveTo>
                <a:lnTo>
                  <a:pt x="4929610" y="0"/>
                </a:lnTo>
                <a:lnTo>
                  <a:pt x="4929610" y="4929609"/>
                </a:lnTo>
                <a:lnTo>
                  <a:pt x="0" y="4929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>
            <p:custDataLst>
              <p:tags r:id="rId5"/>
            </p:custDataLst>
          </p:nvPr>
        </p:nvSpPr>
        <p:spPr>
          <a:xfrm>
            <a:off x="7361054" y="5845735"/>
            <a:ext cx="3565893" cy="3066668"/>
          </a:xfrm>
          <a:custGeom>
            <a:avLst/>
            <a:gdLst/>
            <a:ahLst/>
            <a:cxnLst/>
            <a:rect l="l" t="t" r="r" b="b"/>
            <a:pathLst>
              <a:path w="3565893" h="3066668">
                <a:moveTo>
                  <a:pt x="0" y="0"/>
                </a:moveTo>
                <a:lnTo>
                  <a:pt x="3565892" y="0"/>
                </a:lnTo>
                <a:lnTo>
                  <a:pt x="3565892" y="3066668"/>
                </a:lnTo>
                <a:lnTo>
                  <a:pt x="0" y="3066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>
            <p:custDataLst>
              <p:tags r:id="rId7"/>
            </p:custDataLst>
          </p:nvPr>
        </p:nvGrpSpPr>
        <p:grpSpPr>
          <a:xfrm>
            <a:off x="5792847" y="2951297"/>
            <a:ext cx="6702307" cy="3725000"/>
            <a:chOff x="0" y="0"/>
            <a:chExt cx="8936409" cy="4966667"/>
          </a:xfrm>
        </p:grpSpPr>
        <p:sp>
          <p:nvSpPr>
            <p:cNvPr id="10" name="Freeform 10"/>
            <p:cNvSpPr/>
            <p:nvPr>
              <p:custDataLst>
                <p:tags r:id="rId8"/>
              </p:custDataLst>
            </p:nvPr>
          </p:nvSpPr>
          <p:spPr>
            <a:xfrm rot="-10800000">
              <a:off x="5422820" y="1633314"/>
              <a:ext cx="3513589" cy="2683104"/>
            </a:xfrm>
            <a:custGeom>
              <a:avLst/>
              <a:gdLst/>
              <a:ahLst/>
              <a:cxnLst/>
              <a:rect l="l" t="t" r="r" b="b"/>
              <a:pathLst>
                <a:path w="3513589" h="2683104">
                  <a:moveTo>
                    <a:pt x="0" y="0"/>
                  </a:moveTo>
                  <a:lnTo>
                    <a:pt x="3513589" y="0"/>
                  </a:lnTo>
                  <a:lnTo>
                    <a:pt x="3513589" y="2683104"/>
                  </a:lnTo>
                  <a:lnTo>
                    <a:pt x="0" y="2683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>
              <p:custDataLst>
                <p:tags r:id="rId11"/>
              </p:custDataLst>
            </p:nvPr>
          </p:nvSpPr>
          <p:spPr>
            <a:xfrm rot="3576035">
              <a:off x="148811" y="2108889"/>
              <a:ext cx="3012042" cy="2070094"/>
            </a:xfrm>
            <a:custGeom>
              <a:avLst/>
              <a:gdLst/>
              <a:ahLst/>
              <a:cxnLst/>
              <a:rect l="l" t="t" r="r" b="b"/>
              <a:pathLst>
                <a:path w="3012042" h="2070094">
                  <a:moveTo>
                    <a:pt x="0" y="0"/>
                  </a:moveTo>
                  <a:lnTo>
                    <a:pt x="3012041" y="0"/>
                  </a:lnTo>
                  <a:lnTo>
                    <a:pt x="3012041" y="2070094"/>
                  </a:lnTo>
                  <a:lnTo>
                    <a:pt x="0" y="2070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>
              <p:custDataLst>
                <p:tags r:id="rId14"/>
              </p:custDataLst>
            </p:nvPr>
          </p:nvSpPr>
          <p:spPr>
            <a:xfrm rot="-10800000">
              <a:off x="4691638" y="91123"/>
              <a:ext cx="1651657" cy="1908427"/>
            </a:xfrm>
            <a:custGeom>
              <a:avLst/>
              <a:gdLst/>
              <a:ahLst/>
              <a:cxnLst/>
              <a:rect l="l" t="t" r="r" b="b"/>
              <a:pathLst>
                <a:path w="1651657" h="1908427">
                  <a:moveTo>
                    <a:pt x="0" y="0"/>
                  </a:moveTo>
                  <a:lnTo>
                    <a:pt x="1651657" y="0"/>
                  </a:lnTo>
                  <a:lnTo>
                    <a:pt x="1651657" y="1908427"/>
                  </a:lnTo>
                  <a:lnTo>
                    <a:pt x="0" y="1908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>
              <p:custDataLst>
                <p:tags r:id="rId17"/>
              </p:custDataLst>
            </p:nvPr>
          </p:nvSpPr>
          <p:spPr>
            <a:xfrm rot="-9041826">
              <a:off x="1804651" y="617488"/>
              <a:ext cx="904667" cy="848742"/>
            </a:xfrm>
            <a:custGeom>
              <a:avLst/>
              <a:gdLst/>
              <a:ahLst/>
              <a:cxnLst/>
              <a:rect l="l" t="t" r="r" b="b"/>
              <a:pathLst>
                <a:path w="904667" h="848742">
                  <a:moveTo>
                    <a:pt x="0" y="0"/>
                  </a:moveTo>
                  <a:lnTo>
                    <a:pt x="904667" y="0"/>
                  </a:lnTo>
                  <a:lnTo>
                    <a:pt x="904667" y="848742"/>
                  </a:lnTo>
                  <a:lnTo>
                    <a:pt x="0" y="848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>
              <p:custDataLst>
                <p:tags r:id="rId20"/>
              </p:custDataLst>
            </p:nvPr>
          </p:nvSpPr>
          <p:spPr>
            <a:xfrm rot="-10800000">
              <a:off x="2991715" y="0"/>
              <a:ext cx="1699923" cy="2974866"/>
            </a:xfrm>
            <a:custGeom>
              <a:avLst/>
              <a:gdLst/>
              <a:ahLst/>
              <a:cxnLst/>
              <a:rect l="l" t="t" r="r" b="b"/>
              <a:pathLst>
                <a:path w="1699923" h="2974866">
                  <a:moveTo>
                    <a:pt x="0" y="0"/>
                  </a:moveTo>
                  <a:lnTo>
                    <a:pt x="1699923" y="0"/>
                  </a:lnTo>
                  <a:lnTo>
                    <a:pt x="1699923" y="2974866"/>
                  </a:lnTo>
                  <a:lnTo>
                    <a:pt x="0" y="2974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>
              <p:custDataLst>
                <p:tags r:id="rId23"/>
              </p:custDataLst>
            </p:nvPr>
          </p:nvSpPr>
          <p:spPr>
            <a:xfrm rot="5709262">
              <a:off x="4782600" y="2970341"/>
              <a:ext cx="549258" cy="515304"/>
            </a:xfrm>
            <a:custGeom>
              <a:avLst/>
              <a:gdLst/>
              <a:ahLst/>
              <a:cxnLst/>
              <a:rect l="l" t="t" r="r" b="b"/>
              <a:pathLst>
                <a:path w="549258" h="515304">
                  <a:moveTo>
                    <a:pt x="0" y="0"/>
                  </a:moveTo>
                  <a:lnTo>
                    <a:pt x="549258" y="0"/>
                  </a:lnTo>
                  <a:lnTo>
                    <a:pt x="549258" y="515304"/>
                  </a:lnTo>
                  <a:lnTo>
                    <a:pt x="0" y="515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>
            <p:custDataLst>
              <p:tags r:id="rId24"/>
            </p:custDataLst>
          </p:nvPr>
        </p:nvGrpSpPr>
        <p:grpSpPr>
          <a:xfrm>
            <a:off x="1203296" y="2552632"/>
            <a:ext cx="3588005" cy="2157492"/>
            <a:chOff x="0" y="-161925"/>
            <a:chExt cx="4784007" cy="2876656"/>
          </a:xfrm>
        </p:grpSpPr>
        <p:sp>
          <p:nvSpPr>
            <p:cNvPr id="17" name="TextBox 17"/>
            <p:cNvSpPr txBox="1"/>
            <p:nvPr>
              <p:custDataLst>
                <p:tags r:id="rId25"/>
              </p:custDataLst>
            </p:nvPr>
          </p:nvSpPr>
          <p:spPr>
            <a:xfrm>
              <a:off x="0" y="-161925"/>
              <a:ext cx="4762840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32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目标一</a:t>
              </a:r>
              <a:endParaRPr lang="zh-CN" altLang="en-US" sz="3200" u="none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18" name="TextBox 18"/>
            <p:cNvSpPr txBox="1"/>
            <p:nvPr>
              <p:custDataLst>
                <p:tags r:id="rId26"/>
              </p:custDataLst>
            </p:nvPr>
          </p:nvSpPr>
          <p:spPr>
            <a:xfrm>
              <a:off x="21167" y="1052725"/>
              <a:ext cx="4762840" cy="1662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40"/>
                </a:lnSpc>
                <a:spcBef>
                  <a:spcPct val="0"/>
                </a:spcBef>
              </a:pPr>
              <a:r>
                <a:rPr lang="zh-CN" altLang="en-US" sz="2800" u="none">
                  <a:solidFill>
                    <a:srgbClr val="534048"/>
                  </a:solidFill>
                  <a:latin typeface="+mn-ea"/>
                </a:rPr>
                <a:t>如何让模型学习并严格遵守古诗的格律（字数、句式）和押韵规则</a:t>
              </a:r>
              <a:endParaRPr lang="zh-CN" altLang="en-US" sz="2800" u="none">
                <a:solidFill>
                  <a:srgbClr val="534048"/>
                </a:solidFill>
                <a:latin typeface="+mn-ea"/>
              </a:endParaRPr>
            </a:p>
          </p:txBody>
        </p:sp>
      </p:grpSp>
      <p:grpSp>
        <p:nvGrpSpPr>
          <p:cNvPr id="19" name="Group 19"/>
          <p:cNvGrpSpPr/>
          <p:nvPr>
            <p:custDataLst>
              <p:tags r:id="rId27"/>
            </p:custDataLst>
          </p:nvPr>
        </p:nvGrpSpPr>
        <p:grpSpPr>
          <a:xfrm rot="20280000">
            <a:off x="11434209" y="3907832"/>
            <a:ext cx="1424225" cy="202743"/>
            <a:chOff x="0" y="0"/>
            <a:chExt cx="1898967" cy="270325"/>
          </a:xfrm>
        </p:grpSpPr>
        <p:sp>
          <p:nvSpPr>
            <p:cNvPr id="20" name="AutoShape 20"/>
            <p:cNvSpPr/>
            <p:nvPr>
              <p:custDataLst>
                <p:tags r:id="rId28"/>
              </p:custDataLst>
            </p:nvPr>
          </p:nvSpPr>
          <p:spPr>
            <a:xfrm rot="-10800000">
              <a:off x="0" y="122462"/>
              <a:ext cx="1831386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1" name="Group 21"/>
            <p:cNvGrpSpPr/>
            <p:nvPr/>
          </p:nvGrpSpPr>
          <p:grpSpPr>
            <a:xfrm rot="-10800000">
              <a:off x="1628642" y="0"/>
              <a:ext cx="270326" cy="270325"/>
              <a:chOff x="0" y="0"/>
              <a:chExt cx="6350000" cy="6349975"/>
            </a:xfrm>
          </p:grpSpPr>
          <p:sp>
            <p:nvSpPr>
              <p:cNvPr id="22" name="Freeform 22"/>
              <p:cNvSpPr/>
              <p:nvPr>
                <p:custDataLst>
                  <p:tags r:id="rId29"/>
                </p:custDataLst>
              </p:nvPr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</p:grpSp>
      <p:grpSp>
        <p:nvGrpSpPr>
          <p:cNvPr id="23" name="Group 23"/>
          <p:cNvGrpSpPr/>
          <p:nvPr>
            <p:custDataLst>
              <p:tags r:id="rId30"/>
            </p:custDataLst>
          </p:nvPr>
        </p:nvGrpSpPr>
        <p:grpSpPr>
          <a:xfrm>
            <a:off x="13512574" y="2552632"/>
            <a:ext cx="3572130" cy="2648982"/>
            <a:chOff x="0" y="-161925"/>
            <a:chExt cx="4762840" cy="3531976"/>
          </a:xfrm>
        </p:grpSpPr>
        <p:sp>
          <p:nvSpPr>
            <p:cNvPr id="24" name="TextBox 24"/>
            <p:cNvSpPr txBox="1"/>
            <p:nvPr>
              <p:custDataLst>
                <p:tags r:id="rId31"/>
              </p:custDataLst>
            </p:nvPr>
          </p:nvSpPr>
          <p:spPr>
            <a:xfrm>
              <a:off x="0" y="-161925"/>
              <a:ext cx="4762840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32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目标二</a:t>
              </a:r>
              <a:endParaRPr lang="zh-CN" altLang="en-US" sz="3200" u="none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32"/>
              </p:custDataLst>
            </p:nvPr>
          </p:nvSpPr>
          <p:spPr>
            <a:xfrm>
              <a:off x="0" y="1154325"/>
              <a:ext cx="4762840" cy="2215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algn="just">
                <a:lnSpc>
                  <a:spcPts val="3240"/>
                </a:lnSpc>
                <a:buClrTx/>
                <a:buSzTx/>
                <a:buFontTx/>
              </a:pPr>
              <a:r>
                <a:rPr lang="zh-CN" altLang="en-US" sz="2800" u="none">
                  <a:solidFill>
                    <a:srgbClr val="534048"/>
                  </a:solidFill>
                  <a:latin typeface="+mn-ea"/>
                </a:rPr>
                <a:t>如何让模型理解并生成符合特定主题/意境（如“送别”、“咏梅”）的诗句？</a:t>
              </a:r>
              <a:endParaRPr lang="zh-CN" altLang="en-US" sz="2800" u="none">
                <a:solidFill>
                  <a:srgbClr val="534048"/>
                </a:solidFill>
                <a:latin typeface="+mn-ea"/>
              </a:endParaRPr>
            </a:p>
          </p:txBody>
        </p:sp>
      </p:grpSp>
      <p:grpSp>
        <p:nvGrpSpPr>
          <p:cNvPr id="26" name="Group 26"/>
          <p:cNvGrpSpPr/>
          <p:nvPr>
            <p:custDataLst>
              <p:tags r:id="rId33"/>
            </p:custDataLst>
          </p:nvPr>
        </p:nvGrpSpPr>
        <p:grpSpPr>
          <a:xfrm rot="1020000">
            <a:off x="11434209" y="7414207"/>
            <a:ext cx="1424225" cy="202743"/>
            <a:chOff x="0" y="0"/>
            <a:chExt cx="1898967" cy="270325"/>
          </a:xfrm>
        </p:grpSpPr>
        <p:sp>
          <p:nvSpPr>
            <p:cNvPr id="27" name="AutoShape 27"/>
            <p:cNvSpPr/>
            <p:nvPr>
              <p:custDataLst>
                <p:tags r:id="rId34"/>
              </p:custDataLst>
            </p:nvPr>
          </p:nvSpPr>
          <p:spPr>
            <a:xfrm rot="-10800000">
              <a:off x="0" y="122462"/>
              <a:ext cx="1831386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8" name="Group 28"/>
            <p:cNvGrpSpPr/>
            <p:nvPr/>
          </p:nvGrpSpPr>
          <p:grpSpPr>
            <a:xfrm rot="-10800000">
              <a:off x="1628642" y="0"/>
              <a:ext cx="270326" cy="270325"/>
              <a:chOff x="0" y="0"/>
              <a:chExt cx="6350000" cy="6349975"/>
            </a:xfrm>
          </p:grpSpPr>
          <p:sp>
            <p:nvSpPr>
              <p:cNvPr id="29" name="Freeform 29"/>
              <p:cNvSpPr/>
              <p:nvPr>
                <p:custDataLst>
                  <p:tags r:id="rId35"/>
                </p:custDataLst>
              </p:nvPr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</p:grpSp>
      <p:grpSp>
        <p:nvGrpSpPr>
          <p:cNvPr id="30" name="Group 30"/>
          <p:cNvGrpSpPr/>
          <p:nvPr>
            <p:custDataLst>
              <p:tags r:id="rId36"/>
            </p:custDataLst>
          </p:nvPr>
        </p:nvGrpSpPr>
        <p:grpSpPr>
          <a:xfrm rot="1260000">
            <a:off x="5429565" y="3907832"/>
            <a:ext cx="1474912" cy="202743"/>
            <a:chOff x="0" y="0"/>
            <a:chExt cx="1966549" cy="270325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0326" cy="270325"/>
              <a:chOff x="0" y="0"/>
              <a:chExt cx="6350000" cy="6349975"/>
            </a:xfrm>
          </p:grpSpPr>
          <p:sp>
            <p:nvSpPr>
              <p:cNvPr id="32" name="Freeform 32"/>
              <p:cNvSpPr/>
              <p:nvPr>
                <p:custDataLst>
                  <p:tags r:id="rId37"/>
                </p:custDataLst>
              </p:nvPr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  <p:sp>
          <p:nvSpPr>
            <p:cNvPr id="33" name="AutoShape 33"/>
            <p:cNvSpPr/>
            <p:nvPr>
              <p:custDataLst>
                <p:tags r:id="rId38"/>
              </p:custDataLst>
            </p:nvPr>
          </p:nvSpPr>
          <p:spPr>
            <a:xfrm rot="-10800000">
              <a:off x="135163" y="122462"/>
              <a:ext cx="1831386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>
            <p:custDataLst>
              <p:tags r:id="rId39"/>
            </p:custDataLst>
          </p:nvPr>
        </p:nvGrpSpPr>
        <p:grpSpPr>
          <a:xfrm rot="20220000">
            <a:off x="5429565" y="7414207"/>
            <a:ext cx="1474912" cy="202743"/>
            <a:chOff x="0" y="0"/>
            <a:chExt cx="1966549" cy="27032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0326" cy="270325"/>
              <a:chOff x="0" y="0"/>
              <a:chExt cx="6350000" cy="6349975"/>
            </a:xfrm>
          </p:grpSpPr>
          <p:sp>
            <p:nvSpPr>
              <p:cNvPr id="36" name="Freeform 36"/>
              <p:cNvSpPr/>
              <p:nvPr>
                <p:custDataLst>
                  <p:tags r:id="rId40"/>
                </p:custDataLst>
              </p:nvPr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  <p:sp>
          <p:nvSpPr>
            <p:cNvPr id="37" name="AutoShape 37"/>
            <p:cNvSpPr/>
            <p:nvPr>
              <p:custDataLst>
                <p:tags r:id="rId41"/>
              </p:custDataLst>
            </p:nvPr>
          </p:nvSpPr>
          <p:spPr>
            <a:xfrm rot="-10800000">
              <a:off x="135163" y="122462"/>
              <a:ext cx="1831386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8" name="Group 38"/>
          <p:cNvGrpSpPr/>
          <p:nvPr>
            <p:custDataLst>
              <p:tags r:id="rId42"/>
            </p:custDataLst>
          </p:nvPr>
        </p:nvGrpSpPr>
        <p:grpSpPr>
          <a:xfrm>
            <a:off x="1203296" y="6290782"/>
            <a:ext cx="3572130" cy="2648347"/>
            <a:chOff x="0" y="-161925"/>
            <a:chExt cx="4762840" cy="3531129"/>
          </a:xfrm>
        </p:grpSpPr>
        <p:sp>
          <p:nvSpPr>
            <p:cNvPr id="39" name="TextBox 39"/>
            <p:cNvSpPr txBox="1"/>
            <p:nvPr>
              <p:custDataLst>
                <p:tags r:id="rId43"/>
              </p:custDataLst>
            </p:nvPr>
          </p:nvSpPr>
          <p:spPr>
            <a:xfrm>
              <a:off x="0" y="-161925"/>
              <a:ext cx="4762840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32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目标三</a:t>
              </a:r>
              <a:endParaRPr lang="zh-CN" altLang="en-US" sz="3200" u="none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40" name="TextBox 40"/>
            <p:cNvSpPr txBox="1"/>
            <p:nvPr>
              <p:custDataLst>
                <p:tags r:id="rId44"/>
              </p:custDataLst>
            </p:nvPr>
          </p:nvSpPr>
          <p:spPr>
            <a:xfrm>
              <a:off x="0" y="1153478"/>
              <a:ext cx="4762840" cy="2215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algn="just">
                <a:lnSpc>
                  <a:spcPts val="3240"/>
                </a:lnSpc>
                <a:buClrTx/>
                <a:buSzTx/>
                <a:buFontTx/>
              </a:pPr>
              <a:r>
                <a:rPr lang="zh-CN" altLang="en-US" sz="2800" u="none">
                  <a:solidFill>
                    <a:srgbClr val="534048"/>
                  </a:solidFill>
                  <a:latin typeface="+mn-ea"/>
                </a:rPr>
                <a:t>如何提升生成诗句的连贯性（句间逻辑、意境统一）和文学性（意象优美、语言凝练）</a:t>
              </a:r>
              <a:endParaRPr lang="zh-CN" altLang="en-US" sz="2800" u="none">
                <a:solidFill>
                  <a:srgbClr val="534048"/>
                </a:solidFill>
                <a:latin typeface="+mn-ea"/>
              </a:endParaRPr>
            </a:p>
          </p:txBody>
        </p:sp>
      </p:grpSp>
      <p:grpSp>
        <p:nvGrpSpPr>
          <p:cNvPr id="41" name="Group 41"/>
          <p:cNvGrpSpPr/>
          <p:nvPr>
            <p:custDataLst>
              <p:tags r:id="rId45"/>
            </p:custDataLst>
          </p:nvPr>
        </p:nvGrpSpPr>
        <p:grpSpPr>
          <a:xfrm>
            <a:off x="13512574" y="6290782"/>
            <a:ext cx="3572130" cy="1893332"/>
            <a:chOff x="0" y="-161925"/>
            <a:chExt cx="4762840" cy="2524443"/>
          </a:xfrm>
        </p:grpSpPr>
        <p:sp>
          <p:nvSpPr>
            <p:cNvPr id="42" name="TextBox 42"/>
            <p:cNvSpPr txBox="1"/>
            <p:nvPr>
              <p:custDataLst>
                <p:tags r:id="rId46"/>
              </p:custDataLst>
            </p:nvPr>
          </p:nvSpPr>
          <p:spPr>
            <a:xfrm>
              <a:off x="0" y="-161925"/>
              <a:ext cx="4762840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32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目标四</a:t>
              </a:r>
              <a:endParaRPr lang="zh-CN" altLang="en-US" sz="3200" u="none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43" name="TextBox 43"/>
            <p:cNvSpPr txBox="1"/>
            <p:nvPr>
              <p:custDataLst>
                <p:tags r:id="rId47"/>
              </p:custDataLst>
            </p:nvPr>
          </p:nvSpPr>
          <p:spPr>
            <a:xfrm>
              <a:off x="0" y="1255078"/>
              <a:ext cx="4762840" cy="110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algn="just">
                <a:lnSpc>
                  <a:spcPts val="3240"/>
                </a:lnSpc>
                <a:buClrTx/>
                <a:buSzTx/>
                <a:buFontTx/>
              </a:pPr>
              <a:r>
                <a:rPr lang="zh-CN" altLang="en-US" sz="2800" u="none">
                  <a:solidFill>
                    <a:srgbClr val="534048"/>
                  </a:solidFill>
                  <a:latin typeface="+mn-ea"/>
                </a:rPr>
                <a:t>如何克服训练数据（古诗）相对有限的问题</a:t>
              </a:r>
              <a:endParaRPr lang="zh-CN" altLang="en-US" sz="2800" u="none">
                <a:solidFill>
                  <a:srgbClr val="534048"/>
                </a:solidFill>
                <a:latin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45" name="组合 44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46" name="流程图: 延期 45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149775"/>
            <a:ext cx="2774375" cy="2108525"/>
          </a:xfrm>
          <a:custGeom>
            <a:avLst/>
            <a:gdLst/>
            <a:ahLst/>
            <a:cxnLst/>
            <a:rect l="l" t="t" r="r" b="b"/>
            <a:pathLst>
              <a:path w="2774375" h="2108525">
                <a:moveTo>
                  <a:pt x="0" y="0"/>
                </a:moveTo>
                <a:lnTo>
                  <a:pt x="2774375" y="0"/>
                </a:lnTo>
                <a:lnTo>
                  <a:pt x="2774375" y="2108525"/>
                </a:lnTo>
                <a:lnTo>
                  <a:pt x="0" y="2108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087045" y="4964786"/>
            <a:ext cx="2172255" cy="2509959"/>
          </a:xfrm>
          <a:custGeom>
            <a:avLst/>
            <a:gdLst/>
            <a:ahLst/>
            <a:cxnLst/>
            <a:rect l="l" t="t" r="r" b="b"/>
            <a:pathLst>
              <a:path w="2172255" h="2509959">
                <a:moveTo>
                  <a:pt x="0" y="0"/>
                </a:moveTo>
                <a:lnTo>
                  <a:pt x="2172255" y="0"/>
                </a:lnTo>
                <a:lnTo>
                  <a:pt x="2172255" y="2509959"/>
                </a:lnTo>
                <a:lnTo>
                  <a:pt x="0" y="2509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35735" y="2319655"/>
            <a:ext cx="8149590" cy="7409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我们从 GitHub 收集了海量诗歌文本，构建了一个全面的诗歌数据集，包含：</a:t>
            </a:r>
            <a:endParaRPr lang="zh-CN" altLang="en-US" sz="3600">
              <a:solidFill>
                <a:srgbClr val="534048"/>
              </a:solidFill>
              <a:latin typeface="+mn-ea"/>
              <a:sym typeface="+mn-ea"/>
            </a:endParaRPr>
          </a:p>
          <a:p>
            <a:pPr marL="1028700" lvl="1" indent="-57150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近 5.5 万首唐诗</a:t>
            </a:r>
            <a:endParaRPr lang="zh-CN" altLang="en-US" sz="3600">
              <a:solidFill>
                <a:srgbClr val="534048"/>
              </a:solidFill>
              <a:latin typeface="+mn-ea"/>
            </a:endParaRPr>
          </a:p>
          <a:p>
            <a:pPr marL="1028700" lvl="1" indent="-57150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26 万首宋诗</a:t>
            </a:r>
            <a:endParaRPr lang="zh-CN" altLang="en-US" sz="3600">
              <a:solidFill>
                <a:srgbClr val="534048"/>
              </a:solidFill>
              <a:latin typeface="+mn-ea"/>
            </a:endParaRPr>
          </a:p>
          <a:p>
            <a:pPr marL="1028700" lvl="1" indent="-57150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近 1.4 万位唐宋诗人</a:t>
            </a:r>
            <a:endParaRPr lang="zh-CN" altLang="en-US" sz="3600">
              <a:solidFill>
                <a:srgbClr val="534048"/>
              </a:solidFill>
              <a:latin typeface="+mn-ea"/>
            </a:endParaRPr>
          </a:p>
          <a:p>
            <a:pPr marL="1028700" lvl="1" indent="-57150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1564 位两宋词人，21050 首词</a:t>
            </a:r>
            <a:endParaRPr lang="zh-CN" altLang="en-US" sz="3600">
              <a:solidFill>
                <a:srgbClr val="534048"/>
              </a:solidFill>
              <a:latin typeface="+mn-ea"/>
            </a:endParaRPr>
          </a:p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这些数据为模型学习古诗词的韵律、意境和表达方式提供了坚实基础</a:t>
            </a:r>
            <a:endParaRPr lang="zh-CN" altLang="en-US" sz="3600" u="none">
              <a:solidFill>
                <a:srgbClr val="534048"/>
              </a:solidFill>
              <a:latin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2" name="流程图: 延期 2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数据来源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  <p:pic>
        <p:nvPicPr>
          <p:cNvPr id="28" name="图片 27" descr="a44d36525aa638633088da4631e3a5af"/>
          <p:cNvPicPr>
            <a:picLocks noChangeAspect="1"/>
          </p:cNvPicPr>
          <p:nvPr/>
        </p:nvPicPr>
        <p:blipFill>
          <a:blip r:embed="rId6"/>
          <a:srcRect r="50467" b="50769"/>
          <a:stretch>
            <a:fillRect/>
          </a:stretch>
        </p:blipFill>
        <p:spPr>
          <a:xfrm rot="20160000">
            <a:off x="10262235" y="1310005"/>
            <a:ext cx="6151880" cy="4636770"/>
          </a:xfrm>
          <a:prstGeom prst="rect">
            <a:avLst/>
          </a:prstGeom>
        </p:spPr>
      </p:pic>
      <p:pic>
        <p:nvPicPr>
          <p:cNvPr id="29" name="图片 28" descr="a44d36525aa638633088da4631e3a5af"/>
          <p:cNvPicPr>
            <a:picLocks noChangeAspect="1"/>
          </p:cNvPicPr>
          <p:nvPr/>
        </p:nvPicPr>
        <p:blipFill>
          <a:blip r:embed="rId6"/>
          <a:srcRect l="51906" b="51968"/>
          <a:stretch>
            <a:fillRect/>
          </a:stretch>
        </p:blipFill>
        <p:spPr>
          <a:xfrm rot="1200000">
            <a:off x="13209905" y="5728335"/>
            <a:ext cx="3957955" cy="3052445"/>
          </a:xfrm>
          <a:prstGeom prst="rect">
            <a:avLst/>
          </a:prstGeom>
        </p:spPr>
      </p:pic>
      <p:grpSp>
        <p:nvGrpSpPr>
          <p:cNvPr id="30" name="Group 20"/>
          <p:cNvGrpSpPr/>
          <p:nvPr/>
        </p:nvGrpSpPr>
        <p:grpSpPr>
          <a:xfrm>
            <a:off x="13970" y="9171885"/>
            <a:ext cx="18288000" cy="2194759"/>
            <a:chOff x="0" y="0"/>
            <a:chExt cx="24384000" cy="2926345"/>
          </a:xfrm>
        </p:grpSpPr>
        <p:grpSp>
          <p:nvGrpSpPr>
            <p:cNvPr id="31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32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33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</a:p>
            </p:txBody>
          </p:sp>
        </p:grpSp>
        <p:sp>
          <p:nvSpPr>
            <p:cNvPr id="34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35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36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3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t="-39617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"/>
            <a:stretch>
              <a:fillRect l="-14800" r="-1431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47800" y="2171700"/>
            <a:ext cx="8149590" cy="7409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3600" u="none">
              <a:solidFill>
                <a:srgbClr val="534048"/>
              </a:solidFill>
              <a:latin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2" name="流程图: 延期 2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  <a:endParaRPr lang="zh-CN" altLang="en-US" sz="3600" dirty="0"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数据预处理流程</a:t>
              </a:r>
              <a:endParaRPr lang="zh-CN" altLang="en-US" sz="3600" b="1" spc="150">
                <a:solidFill>
                  <a:srgbClr val="796965"/>
                </a:solidFill>
                <a:latin typeface="思源宋体 CN Medium" charset="0"/>
                <a:ea typeface="思源宋体 CN Heavy" panose="02020900000000000000" pitchFamily="18" charset="-122"/>
                <a:cs typeface="+mn-ea"/>
                <a:sym typeface="+mn-ea"/>
              </a:endParaRPr>
            </a:p>
          </p:txBody>
        </p:sp>
      </p:grpSp>
      <p:sp>
        <p:nvSpPr>
          <p:cNvPr id="3" name="Freeform 17"/>
          <p:cNvSpPr/>
          <p:nvPr/>
        </p:nvSpPr>
        <p:spPr>
          <a:xfrm>
            <a:off x="1664335" y="1708785"/>
            <a:ext cx="6890385" cy="608711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sz="2800" b="1" spc="79">
                <a:solidFill>
                  <a:srgbClr val="534048"/>
                </a:solidFill>
                <a:latin typeface="+mn-ea"/>
                <a:cs typeface="+mn-ea"/>
              </a:rPr>
              <a:t>数据清洗</a:t>
            </a:r>
            <a:endParaRPr lang="en-US" sz="2800" b="1" spc="79">
              <a:solidFill>
                <a:srgbClr val="534048"/>
              </a:solidFill>
              <a:latin typeface="+mn-ea"/>
              <a:cs typeface="+mn-ea"/>
            </a:endParaRP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1.繁简转换：使用 OpenCC 将繁体字转换为简体字，统一文本格式</a:t>
            </a:r>
            <a:endParaRPr lang="en-US" sz="2800" spc="79">
              <a:solidFill>
                <a:srgbClr val="534048"/>
              </a:solidFill>
              <a:latin typeface="+mn-ea"/>
              <a:cs typeface="+mn-ea"/>
            </a:endParaRP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2.去除空行：过滤诗歌内容中的空行或无效字符</a:t>
            </a:r>
            <a:endParaRPr lang="en-US" sz="2800" spc="79">
              <a:solidFill>
                <a:srgbClr val="534048"/>
              </a:solidFill>
              <a:latin typeface="+mn-ea"/>
              <a:cs typeface="+mn-ea"/>
            </a:endParaRP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3.元数据提取：统计诗歌的行数、总字数，并根据每行字数判断诗歌类型</a:t>
            </a:r>
            <a:endParaRPr lang="en-US" sz="2800" spc="79">
              <a:solidFill>
                <a:srgbClr val="534048"/>
              </a:solidFill>
              <a:latin typeface="+mn-ea"/>
              <a:cs typeface="+mn-ea"/>
            </a:endParaRP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4.意象词统计：提取常见意象词并统计其出现频率，分析诗歌的意象分布</a:t>
            </a:r>
            <a:endParaRPr lang="en-US" sz="2800" spc="79">
              <a:solidFill>
                <a:srgbClr val="534048"/>
              </a:solidFill>
              <a:latin typeface="+mn-ea"/>
              <a:cs typeface="+mn-ea"/>
            </a:endParaRP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5.押韵分析：对五言和七言诗进行押韵分析</a:t>
            </a:r>
            <a:endParaRPr lang="en-US" sz="2800" spc="79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9" name="Freeform 17"/>
          <p:cNvSpPr/>
          <p:nvPr/>
        </p:nvSpPr>
        <p:spPr>
          <a:xfrm>
            <a:off x="9658350" y="1708150"/>
            <a:ext cx="6985000" cy="6087745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>
              <a:buClrTx/>
              <a:buSzTx/>
              <a:buNone/>
            </a:pPr>
            <a:r>
              <a:rPr lang="en-US" sz="2800" b="1" spc="79">
                <a:solidFill>
                  <a:srgbClr val="534048"/>
                </a:solidFill>
                <a:latin typeface="+mn-ea"/>
                <a:cs typeface="+mn-ea"/>
              </a:rPr>
              <a:t>分词处理</a:t>
            </a:r>
            <a:endParaRPr lang="en-US" sz="2800" b="1" spc="79">
              <a:solidFill>
                <a:srgbClr val="534048"/>
              </a:solidFill>
              <a:latin typeface="+mn-ea"/>
              <a:cs typeface="+mn-ea"/>
            </a:endParaRPr>
          </a:p>
          <a:p>
            <a:pPr algn="l">
              <a:buClrTx/>
              <a:buSzTx/>
              <a:buNone/>
            </a:pPr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1.使用 jieba 分词工具对诗歌内容进行分词，生成词语序列。每首诗的分词结果保存为列表结构。</a:t>
            </a:r>
            <a:endParaRPr lang="en-US" sz="2800" spc="79">
              <a:solidFill>
                <a:srgbClr val="534048"/>
              </a:solidFill>
              <a:latin typeface="+mn-ea"/>
              <a:cs typeface="+mn-ea"/>
            </a:endParaRPr>
          </a:p>
          <a:p>
            <a:pPr algn="l">
              <a:buClrTx/>
              <a:buSzTx/>
              <a:buNone/>
            </a:pPr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2.添加起始标记 &lt;start&gt; 和结束标记 &lt;end&gt;，便于后续模型训练。</a:t>
            </a:r>
            <a:endParaRPr lang="en-US" sz="2800" spc="79">
              <a:solidFill>
                <a:srgbClr val="534048"/>
              </a:solidFill>
              <a:latin typeface="+mn-ea"/>
              <a:cs typeface="+mn-ea"/>
            </a:endParaRPr>
          </a:p>
          <a:p>
            <a:pPr algn="l">
              <a:buClrTx/>
              <a:buSzTx/>
              <a:buNone/>
            </a:pPr>
            <a:endParaRPr lang="en-US" sz="2800" spc="79">
              <a:solidFill>
                <a:srgbClr val="534048"/>
              </a:solidFill>
              <a:latin typeface="+mn-ea"/>
              <a:cs typeface="+mn-ea"/>
              <a:sym typeface="+mn-ea"/>
            </a:endParaRPr>
          </a:p>
          <a:p>
            <a:pPr algn="ctr">
              <a:buClrTx/>
              <a:buSzTx/>
              <a:buNone/>
            </a:pPr>
            <a:r>
              <a:rPr lang="en-US" sz="2800" b="1" spc="79">
                <a:solidFill>
                  <a:srgbClr val="534048"/>
                </a:solidFill>
                <a:latin typeface="+mn-ea"/>
                <a:cs typeface="+mn-ea"/>
                <a:sym typeface="+mn-ea"/>
              </a:rPr>
              <a:t>词表构建</a:t>
            </a:r>
            <a:endParaRPr lang="en-US" sz="2800" b="1" spc="79">
              <a:solidFill>
                <a:srgbClr val="534048"/>
              </a:solidFill>
              <a:latin typeface="+mn-ea"/>
              <a:cs typeface="+mn-ea"/>
            </a:endParaRPr>
          </a:p>
          <a:p>
            <a:pPr algn="l">
              <a:buClrTx/>
              <a:buSzTx/>
              <a:buNone/>
            </a:pPr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  <a:sym typeface="+mn-ea"/>
              </a:rPr>
              <a:t>基于分词结果统计词频，过滤低频词（如出现次数少于 5 次的词），构建词表。词表中包含特殊标记 &lt;pad&gt;、&lt;start&gt;、&lt;end&gt; 和 &lt;unk&gt;，分别用于填充、起始、结束和未知词处理。</a:t>
            </a:r>
            <a:endParaRPr lang="en-US" sz="2800" spc="79">
              <a:solidFill>
                <a:srgbClr val="534048"/>
              </a:solidFill>
              <a:latin typeface="+mn-ea"/>
              <a:cs typeface="+mn-ea"/>
            </a:endParaRPr>
          </a:p>
          <a:p>
            <a:pPr algn="l"/>
            <a:endParaRPr lang="zh-CN" altLang="en-US" sz="2800"/>
          </a:p>
        </p:txBody>
      </p:sp>
      <p:grpSp>
        <p:nvGrpSpPr>
          <p:cNvPr id="12" name="Group 20"/>
          <p:cNvGrpSpPr/>
          <p:nvPr/>
        </p:nvGrpSpPr>
        <p:grpSpPr>
          <a:xfrm>
            <a:off x="13970" y="9171885"/>
            <a:ext cx="18288000" cy="2194759"/>
            <a:chOff x="0" y="0"/>
            <a:chExt cx="24384000" cy="2926345"/>
          </a:xfrm>
        </p:grpSpPr>
        <p:grpSp>
          <p:nvGrpSpPr>
            <p:cNvPr id="13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14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15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</a:p>
            </p:txBody>
          </p:sp>
        </p:grpSp>
        <p:sp>
          <p:nvSpPr>
            <p:cNvPr id="16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18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19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39617"/>
              </a:stretch>
            </a:blipFill>
          </p:spPr>
        </p:sp>
      </p:grp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0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1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2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3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4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5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6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7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18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19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20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1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2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3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4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5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6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7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8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9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30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1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2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3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4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5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6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7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8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9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4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40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41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42.xml><?xml version="1.0" encoding="utf-8"?>
<p:tagLst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43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4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5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6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7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8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9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50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1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2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3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4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5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6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7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8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9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60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1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2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3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4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5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6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7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8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9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70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1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2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3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4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5.xml><?xml version="1.0" encoding="utf-8"?>
<p:tagLst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6.xml><?xml version="1.0" encoding="utf-8"?>
<p:tagLst xmlns:p="http://schemas.openxmlformats.org/presentationml/2006/main">
  <p:tag name="KSO_WM_DIAGRAM_VIRTUALLY_FRAME" val="{&quot;height&quot;:469.13417322834647,&quot;left&quot;:166.9032283464567,&quot;top&quot;:141.66582677165354,&quot;width&quot;:613.913779527559}"/>
</p:tagLst>
</file>

<file path=ppt/tags/tag77.xml><?xml version="1.0" encoding="utf-8"?>
<p:tagLst xmlns:p="http://schemas.openxmlformats.org/presentationml/2006/main">
  <p:tag name="KSO_WM_DIAGRAM_VIRTUALLY_FRAME" val="{&quot;height&quot;:469.13417322834647,&quot;left&quot;:166.9032283464567,&quot;top&quot;:141.66582677165354,&quot;width&quot;:613.913779527559}"/>
</p:tagLst>
</file>

<file path=ppt/tags/tag78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79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80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1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2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3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4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5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6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7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8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9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9.xml><?xml version="1.0" encoding="utf-8"?>
<p:tagLst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90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91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92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93.xml><?xml version="1.0" encoding="utf-8"?>
<p:tagLst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14800" r="-14311"/>
          </a:stretch>
        </a:blipFill>
      </a:spPr>
      <a:bodyPr/>
      <a:lstStyle/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3426</Words>
  <Application>WPS 演示</Application>
  <PresentationFormat>自定义</PresentationFormat>
  <Paragraphs>326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宋体</vt:lpstr>
      <vt:lpstr>Wingdings</vt:lpstr>
      <vt:lpstr>Lato</vt:lpstr>
      <vt:lpstr>思源宋体-粗体 Bold</vt:lpstr>
      <vt:lpstr>思源宋体-超粗体 Bold</vt:lpstr>
      <vt:lpstr>モトヤ古印体 Bold</vt:lpstr>
      <vt:lpstr>字由点字典黑 55J Bold</vt:lpstr>
      <vt:lpstr>思源宋体-粗体</vt:lpstr>
      <vt:lpstr>Wingdings</vt:lpstr>
      <vt:lpstr>思源宋体 CN Medium</vt:lpstr>
      <vt:lpstr>思源宋体 CN Heavy</vt:lpstr>
      <vt:lpstr>黑体</vt:lpstr>
      <vt:lpstr>Calibri</vt:lpstr>
      <vt:lpstr>微软雅黑</vt:lpstr>
      <vt:lpstr>Arial Unicode MS</vt:lpstr>
      <vt:lpstr>Symbol</vt:lpstr>
      <vt:lpstr>Courier New</vt:lpstr>
      <vt:lpstr>演示秋鸿楷</vt:lpstr>
      <vt:lpstr>Segoe Print</vt:lpstr>
      <vt:lpstr>Marlett</vt:lpstr>
      <vt:lpstr>汉仪君黑-45简</vt:lpstr>
      <vt:lpstr>方正小标宋_GBK</vt:lpstr>
      <vt:lpstr>兰米粗楷简体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褐白色文科类中国风毕业答辩中期汇报中式校园分享中文演示文稿</dc:title>
  <dc:creator>Y ZHOU</dc:creator>
  <cp:lastModifiedBy>会想小渝吗</cp:lastModifiedBy>
  <cp:revision>12</cp:revision>
  <dcterms:created xsi:type="dcterms:W3CDTF">2006-08-16T00:00:00Z</dcterms:created>
  <dcterms:modified xsi:type="dcterms:W3CDTF">2025-07-09T14:00:30Z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2B410C1BF01047219C6B0C43F6BAA154_12</vt:lpwstr>
  </property>
  <property fmtid="{D5CDD505-2E9C-101B-9397-08002B2CF9AE}" pid="3" name="KSOProductBuildVer">
    <vt:lpwstr>2052-12.1.0.21915</vt:lpwstr>
  </property>
</Properties>
</file>